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30"/>
  </p:notesMasterIdLst>
  <p:sldIdLst>
    <p:sldId id="258" r:id="rId2"/>
    <p:sldId id="296" r:id="rId3"/>
    <p:sldId id="260" r:id="rId4"/>
    <p:sldId id="259" r:id="rId5"/>
    <p:sldId id="261" r:id="rId6"/>
    <p:sldId id="262" r:id="rId7"/>
    <p:sldId id="263" r:id="rId8"/>
    <p:sldId id="280" r:id="rId9"/>
    <p:sldId id="281" r:id="rId10"/>
    <p:sldId id="264" r:id="rId11"/>
    <p:sldId id="271" r:id="rId12"/>
    <p:sldId id="279" r:id="rId13"/>
    <p:sldId id="282" r:id="rId14"/>
    <p:sldId id="293" r:id="rId15"/>
    <p:sldId id="297" r:id="rId16"/>
    <p:sldId id="292" r:id="rId17"/>
    <p:sldId id="298" r:id="rId18"/>
    <p:sldId id="284" r:id="rId19"/>
    <p:sldId id="285" r:id="rId20"/>
    <p:sldId id="287" r:id="rId21"/>
    <p:sldId id="288" r:id="rId22"/>
    <p:sldId id="286" r:id="rId23"/>
    <p:sldId id="291" r:id="rId24"/>
    <p:sldId id="295" r:id="rId25"/>
    <p:sldId id="272" r:id="rId26"/>
    <p:sldId id="294" r:id="rId27"/>
    <p:sldId id="268" r:id="rId28"/>
    <p:sldId id="29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7213" autoAdjust="0"/>
  </p:normalViewPr>
  <p:slideViewPr>
    <p:cSldViewPr snapToGrid="0" snapToObjects="1">
      <p:cViewPr varScale="1">
        <p:scale>
          <a:sx n="115" d="100"/>
          <a:sy n="115" d="100"/>
        </p:scale>
        <p:origin x="135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7CF58-4590-4275-BDE1-2F1E10C9EAD5}" type="datetimeFigureOut">
              <a:rPr lang="en-GB" smtClean="0"/>
              <a:t>20/04/2015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52227-C716-461A-9B50-1DE3EF9911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45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52227-C716-461A-9B50-1DE3EF99119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575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52227-C716-461A-9B50-1DE3EF99119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645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52227-C716-461A-9B50-1DE3EF99119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431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52227-C716-461A-9B50-1DE3EF99119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05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52227-C716-461A-9B50-1DE3EF99119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160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52227-C716-461A-9B50-1DE3EF99119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706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C4FD1-F212-4B56-9892-92DB8AE66CE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609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52227-C716-461A-9B50-1DE3EF99119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958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52227-C716-461A-9B50-1DE3EF99119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123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52227-C716-461A-9B50-1DE3EF99119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432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52227-C716-461A-9B50-1DE3EF99119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435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52227-C716-461A-9B50-1DE3EF99119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479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52227-C716-461A-9B50-1DE3EF99119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799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52227-C716-461A-9B50-1DE3EF99119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115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52227-C716-461A-9B50-1DE3EF99119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8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57199" y="1972062"/>
            <a:ext cx="4236081" cy="471352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57199" y="1972062"/>
            <a:ext cx="4236081" cy="471352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mmm.cern.ch/ow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23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://social.cern.ch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mailto:login_name@domain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ern.ch/lync-community" TargetMode="External"/><Relationship Id="rId2" Type="http://schemas.openxmlformats.org/officeDocument/2006/relationships/hyperlink" Target="https://cern.ch/lync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ervice-desk@cern.ch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636" y="1210374"/>
            <a:ext cx="8309123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u="sng" dirty="0" smtClean="0"/>
              <a:t>Share Ideas</a:t>
            </a:r>
            <a:br>
              <a:rPr lang="en-US" i="1" u="sng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Lync: click to call and collaborate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609600" y="3554410"/>
            <a:ext cx="2743200" cy="1211900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Pawel Grzywaczewski IT/OIS</a:t>
            </a:r>
            <a:endParaRPr lang="en-GB" dirty="0" smtClean="0"/>
          </a:p>
          <a:p>
            <a:r>
              <a:rPr lang="en-GB" smtClean="0"/>
              <a:t>October </a:t>
            </a:r>
            <a:r>
              <a:rPr lang="en-GB" dirty="0" smtClean="0"/>
              <a:t>2014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05902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717"/>
            <a:ext cx="8226854" cy="940443"/>
          </a:xfrm>
        </p:spPr>
        <p:txBody>
          <a:bodyPr/>
          <a:lstStyle/>
          <a:p>
            <a:r>
              <a:rPr lang="pl-PL" dirty="0" smtClean="0"/>
              <a:t>Integration with other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9471"/>
            <a:ext cx="8226854" cy="527196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Webmail (OWA), </a:t>
            </a:r>
            <a:r>
              <a:rPr lang="en-GB" dirty="0">
                <a:hlinkClick r:id="rId2"/>
              </a:rPr>
              <a:t>https://mmm.cern.ch/owa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 smtClean="0"/>
              <a:t>SharePoint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Vidyo</a:t>
            </a:r>
            <a:r>
              <a:rPr lang="en-GB" dirty="0" smtClean="0"/>
              <a:t> plugin for Lync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632" y="1269115"/>
            <a:ext cx="5364088" cy="195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839" y="3228221"/>
            <a:ext cx="5050517" cy="201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1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 presence in Lync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/>
              <a:t>Available, Busy, Away, Do not disturb …</a:t>
            </a:r>
          </a:p>
          <a:p>
            <a:endParaRPr lang="en-GB" sz="2400" dirty="0"/>
          </a:p>
          <a:p>
            <a:r>
              <a:rPr lang="en-GB" sz="2400" dirty="0"/>
              <a:t>You </a:t>
            </a:r>
            <a:r>
              <a:rPr lang="en-GB" sz="2400" b="1" dirty="0"/>
              <a:t>decide</a:t>
            </a:r>
            <a:r>
              <a:rPr lang="en-GB" sz="2400" dirty="0"/>
              <a:t> who and what can see</a:t>
            </a:r>
          </a:p>
          <a:p>
            <a:endParaRPr lang="en-GB" sz="2400" dirty="0"/>
          </a:p>
          <a:p>
            <a:r>
              <a:rPr lang="en-GB" sz="2400" dirty="0"/>
              <a:t>By default </a:t>
            </a:r>
            <a:r>
              <a:rPr lang="en-GB" sz="2400" b="1" dirty="0"/>
              <a:t>people don’t see your status</a:t>
            </a:r>
          </a:p>
          <a:p>
            <a:pPr lvl="1"/>
            <a:r>
              <a:rPr lang="en-GB" sz="2000" b="1" dirty="0"/>
              <a:t>Add them to contacts </a:t>
            </a:r>
            <a:r>
              <a:rPr lang="en-GB" sz="2000" dirty="0"/>
              <a:t>to show your status</a:t>
            </a:r>
          </a:p>
          <a:p>
            <a:pPr marL="0" indent="0">
              <a:buNone/>
            </a:pPr>
            <a:endParaRPr lang="en-GB" sz="2400" b="1" dirty="0"/>
          </a:p>
          <a:p>
            <a:r>
              <a:rPr lang="en-GB" sz="2400" dirty="0"/>
              <a:t>Status is </a:t>
            </a:r>
            <a:r>
              <a:rPr lang="en-GB" sz="2400" b="1" dirty="0"/>
              <a:t>synchronized</a:t>
            </a:r>
            <a:r>
              <a:rPr lang="en-GB" sz="2400" dirty="0"/>
              <a:t> with your </a:t>
            </a:r>
            <a:r>
              <a:rPr lang="en-GB" sz="2400" b="1" dirty="0"/>
              <a:t>calendar</a:t>
            </a:r>
          </a:p>
          <a:p>
            <a:pPr lvl="1"/>
            <a:r>
              <a:rPr lang="en-GB" sz="2000" dirty="0"/>
              <a:t>Out of office, events etc.</a:t>
            </a:r>
          </a:p>
          <a:p>
            <a:pPr lvl="1"/>
            <a:r>
              <a:rPr lang="en-GB" sz="2000" dirty="0"/>
              <a:t>Set your status manually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Define “Relationship” of your contacts</a:t>
            </a:r>
          </a:p>
          <a:p>
            <a:pPr lvl="1"/>
            <a:r>
              <a:rPr lang="en-GB" sz="2000" dirty="0"/>
              <a:t>“Workgroup” - will be able to bypass “Do not disturb” mode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98" y="1173935"/>
            <a:ext cx="21907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3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tool – several characteristics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endParaRPr lang="en-US" dirty="0" smtClean="0"/>
          </a:p>
          <a:p>
            <a:r>
              <a:rPr lang="en-US" dirty="0"/>
              <a:t>Supports the </a:t>
            </a:r>
            <a:r>
              <a:rPr lang="en-US" dirty="0" smtClean="0"/>
              <a:t>collaboration</a:t>
            </a:r>
          </a:p>
          <a:p>
            <a:r>
              <a:rPr lang="en-US" dirty="0" smtClean="0"/>
              <a:t>Efficient</a:t>
            </a:r>
          </a:p>
          <a:p>
            <a:r>
              <a:rPr lang="en-US" dirty="0" smtClean="0"/>
              <a:t>Productive</a:t>
            </a:r>
          </a:p>
          <a:p>
            <a:pPr lvl="1"/>
            <a:r>
              <a:rPr lang="en-US" dirty="0" smtClean="0"/>
              <a:t>Manage your time (based on your presence)</a:t>
            </a:r>
          </a:p>
          <a:p>
            <a:pPr lvl="1"/>
            <a:r>
              <a:rPr lang="en-US" dirty="0" smtClean="0"/>
              <a:t>One tool for different actions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086" y="995867"/>
            <a:ext cx="1663114" cy="250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2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 presence in Lync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Busy</a:t>
            </a:r>
            <a:r>
              <a:rPr lang="en-GB" dirty="0"/>
              <a:t> status, means</a:t>
            </a:r>
          </a:p>
          <a:p>
            <a:pPr lvl="1"/>
            <a:r>
              <a:rPr lang="en-GB" dirty="0"/>
              <a:t>He has an appointment in calendar</a:t>
            </a:r>
          </a:p>
          <a:p>
            <a:pPr lvl="1"/>
            <a:r>
              <a:rPr lang="en-GB" dirty="0"/>
              <a:t>Or, he put the status manually</a:t>
            </a:r>
          </a:p>
          <a:p>
            <a:r>
              <a:rPr lang="en-GB" b="1" dirty="0"/>
              <a:t>Do Not Disturb </a:t>
            </a:r>
            <a:r>
              <a:rPr lang="en-GB" dirty="0"/>
              <a:t>status, means</a:t>
            </a:r>
          </a:p>
          <a:p>
            <a:pPr lvl="1"/>
            <a:r>
              <a:rPr lang="en-GB" dirty="0"/>
              <a:t>The status was chosen manually</a:t>
            </a:r>
          </a:p>
          <a:p>
            <a:pPr lvl="1"/>
            <a:r>
              <a:rPr lang="en-GB" dirty="0"/>
              <a:t>No pop-ups (IM, calls, 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“Workgroup” will bypass </a:t>
            </a:r>
          </a:p>
          <a:p>
            <a:endParaRPr lang="en-GB" dirty="0"/>
          </a:p>
          <a:p>
            <a:r>
              <a:rPr lang="en-GB" b="1" dirty="0"/>
              <a:t>Tag </a:t>
            </a:r>
            <a:r>
              <a:rPr lang="en-GB" dirty="0"/>
              <a:t>your colleague </a:t>
            </a:r>
          </a:p>
          <a:p>
            <a:pPr marL="0" indent="0">
              <a:buNone/>
            </a:pPr>
            <a:r>
              <a:rPr lang="en-GB" dirty="0"/>
              <a:t>	for status change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955" y="4440997"/>
            <a:ext cx="206945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393" y="1250486"/>
            <a:ext cx="21907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6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0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Lync clients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Lync 2010/2013 on Windows</a:t>
            </a:r>
          </a:p>
          <a:p>
            <a:endParaRPr lang="en-US" dirty="0"/>
          </a:p>
          <a:p>
            <a:r>
              <a:rPr lang="en-US" dirty="0" smtClean="0"/>
              <a:t>Lync on MAC</a:t>
            </a:r>
          </a:p>
          <a:p>
            <a:endParaRPr lang="en-US" dirty="0" smtClean="0"/>
          </a:p>
          <a:p>
            <a:r>
              <a:rPr lang="en-US" dirty="0" smtClean="0"/>
              <a:t>Lync on smartphones</a:t>
            </a:r>
          </a:p>
          <a:p>
            <a:r>
              <a:rPr lang="en-US" dirty="0" smtClean="0"/>
              <a:t>Lync IP Phone</a:t>
            </a:r>
          </a:p>
          <a:p>
            <a:r>
              <a:rPr lang="en-US" dirty="0" smtClean="0"/>
              <a:t>Pidgin (Linux client)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033" y="219396"/>
            <a:ext cx="1370346" cy="2060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975" y="1948822"/>
            <a:ext cx="1324978" cy="17104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8087" y="2571355"/>
            <a:ext cx="971283" cy="1727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4239" y="3771084"/>
            <a:ext cx="1200449" cy="120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Lync Phone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606"/>
            <a:ext cx="8226854" cy="4865644"/>
          </a:xfrm>
        </p:spPr>
        <p:txBody>
          <a:bodyPr>
            <a:normAutofit/>
          </a:bodyPr>
          <a:lstStyle/>
          <a:p>
            <a:r>
              <a:rPr lang="en-US" dirty="0" smtClean="0"/>
              <a:t>What does it mean?</a:t>
            </a:r>
          </a:p>
          <a:p>
            <a:pPr lvl="1"/>
            <a:r>
              <a:rPr lang="en-US" dirty="0" smtClean="0"/>
              <a:t>CERN landline (fixed) number on Lync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Somebody calls my CERN number: 77163</a:t>
            </a:r>
          </a:p>
          <a:p>
            <a:pPr lvl="2"/>
            <a:r>
              <a:rPr lang="en-US" dirty="0" smtClean="0"/>
              <a:t>It will ring an Lync clients</a:t>
            </a:r>
          </a:p>
          <a:p>
            <a:pPr lvl="3"/>
            <a:r>
              <a:rPr lang="en-US" dirty="0" smtClean="0"/>
              <a:t>Lync application (Windows/Mac, smartphones)</a:t>
            </a:r>
          </a:p>
          <a:p>
            <a:pPr lvl="3"/>
            <a:r>
              <a:rPr lang="en-US" dirty="0" smtClean="0"/>
              <a:t>Lync IP Phone</a:t>
            </a:r>
          </a:p>
          <a:p>
            <a:pPr lvl="1"/>
            <a:r>
              <a:rPr lang="en-US" dirty="0" smtClean="0"/>
              <a:t>I use my CERN phone number to place calls</a:t>
            </a:r>
          </a:p>
          <a:p>
            <a:pPr lvl="3"/>
            <a:r>
              <a:rPr lang="en-US" dirty="0" smtClean="0"/>
              <a:t>Lync application (Windows/Mac, smartphones)</a:t>
            </a:r>
          </a:p>
          <a:p>
            <a:pPr lvl="3"/>
            <a:r>
              <a:rPr lang="en-US" dirty="0" smtClean="0"/>
              <a:t>Lync IP Phones</a:t>
            </a:r>
          </a:p>
          <a:p>
            <a:pPr marL="749808" lvl="2" indent="0">
              <a:buNone/>
            </a:pPr>
            <a:endParaRPr lang="en-US" dirty="0" smtClean="0"/>
          </a:p>
          <a:p>
            <a:pPr lvl="3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25" y="33835"/>
            <a:ext cx="1907507" cy="1933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229" y="2241104"/>
            <a:ext cx="54483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9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Activation on Lync Phone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Submit a “Phone request” on edh.cern.ch</a:t>
            </a:r>
          </a:p>
          <a:p>
            <a:r>
              <a:rPr lang="en-US" dirty="0" smtClean="0"/>
              <a:t>Your phone number will be migrated to Lync Phone system</a:t>
            </a:r>
          </a:p>
          <a:p>
            <a:r>
              <a:rPr lang="en-US" dirty="0" smtClean="0"/>
              <a:t>Use Lync clients to place phone calls</a:t>
            </a:r>
          </a:p>
          <a:p>
            <a:pPr lvl="1"/>
            <a:r>
              <a:rPr lang="en-US" dirty="0" smtClean="0"/>
              <a:t>Not compatible with Alcatel IP Phones</a:t>
            </a:r>
          </a:p>
          <a:p>
            <a:endParaRPr lang="en-US" dirty="0" smtClean="0"/>
          </a:p>
          <a:p>
            <a:pPr marL="36576" indent="0">
              <a:buNone/>
            </a:pPr>
            <a:endParaRPr lang="en-US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52" y="4018635"/>
            <a:ext cx="1370346" cy="2060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393" y="4193763"/>
            <a:ext cx="1324978" cy="17104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234" y="4193763"/>
            <a:ext cx="971283" cy="1727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5380" y="4448785"/>
            <a:ext cx="1200449" cy="120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7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Lync application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9956" y="1252899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b="1" dirty="0" smtClean="0"/>
              <a:t>Call </a:t>
            </a:r>
            <a:r>
              <a:rPr lang="en-GB" dirty="0" smtClean="0"/>
              <a:t>your contacts with a </a:t>
            </a:r>
            <a:r>
              <a:rPr lang="en-GB" b="1" dirty="0" smtClean="0"/>
              <a:t>single click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/>
              <a:t>Search </a:t>
            </a:r>
            <a:r>
              <a:rPr lang="en-GB" dirty="0" smtClean="0"/>
              <a:t>for CERN people (and your contacts)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If you have an external number, just </a:t>
            </a:r>
            <a:r>
              <a:rPr lang="en-GB" b="1" dirty="0" smtClean="0"/>
              <a:t>paste it </a:t>
            </a:r>
            <a:r>
              <a:rPr lang="en-GB" dirty="0" smtClean="0"/>
              <a:t>and press “Call”.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 rot="20416691">
            <a:off x="3995936" y="4120345"/>
            <a:ext cx="1152128" cy="24231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900227" y="4615544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You can easily: </a:t>
            </a:r>
          </a:p>
          <a:p>
            <a:r>
              <a:rPr lang="en-GB" b="1" dirty="0">
                <a:solidFill>
                  <a:srgbClr val="002060"/>
                </a:solidFill>
              </a:rPr>
              <a:t>	</a:t>
            </a:r>
            <a:r>
              <a:rPr lang="en-GB" b="1" dirty="0" smtClean="0">
                <a:solidFill>
                  <a:srgbClr val="002060"/>
                </a:solidFill>
              </a:rPr>
              <a:t>Put on hold (“pause” icon)</a:t>
            </a:r>
          </a:p>
          <a:p>
            <a:r>
              <a:rPr lang="en-GB" b="1" dirty="0">
                <a:solidFill>
                  <a:srgbClr val="002060"/>
                </a:solidFill>
              </a:rPr>
              <a:t>	</a:t>
            </a:r>
            <a:r>
              <a:rPr lang="en-GB" b="1" dirty="0" smtClean="0">
                <a:solidFill>
                  <a:srgbClr val="002060"/>
                </a:solidFill>
              </a:rPr>
              <a:t>Forward to another number</a:t>
            </a:r>
          </a:p>
          <a:p>
            <a:r>
              <a:rPr lang="en-GB" b="1" dirty="0">
                <a:solidFill>
                  <a:srgbClr val="002060"/>
                </a:solidFill>
              </a:rPr>
              <a:t>	</a:t>
            </a:r>
            <a:r>
              <a:rPr lang="en-GB" b="1" dirty="0" smtClean="0">
                <a:solidFill>
                  <a:srgbClr val="002060"/>
                </a:solidFill>
              </a:rPr>
              <a:t>Initiate a new call</a:t>
            </a:r>
          </a:p>
          <a:p>
            <a:r>
              <a:rPr lang="en-GB" b="1" dirty="0">
                <a:solidFill>
                  <a:srgbClr val="002060"/>
                </a:solidFill>
              </a:rPr>
              <a:t>	</a:t>
            </a:r>
            <a:r>
              <a:rPr lang="en-GB" b="1" dirty="0" smtClean="0">
                <a:solidFill>
                  <a:srgbClr val="002060"/>
                </a:solidFill>
              </a:rPr>
              <a:t>Change the device (headset, etc</a:t>
            </a:r>
            <a:r>
              <a:rPr lang="en-GB" b="1" dirty="0">
                <a:solidFill>
                  <a:srgbClr val="002060"/>
                </a:solidFill>
              </a:rPr>
              <a:t>.</a:t>
            </a:r>
            <a:r>
              <a:rPr lang="en-GB" b="1" dirty="0" smtClean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354" y="2123748"/>
            <a:ext cx="2590800" cy="25602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767" y="2643224"/>
            <a:ext cx="2125630" cy="319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0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calls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654112" y="2976013"/>
            <a:ext cx="3024336" cy="1224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>
                <a:solidFill>
                  <a:schemeClr val="tx1"/>
                </a:solidFill>
              </a:rPr>
              <a:t>Other options are:</a:t>
            </a: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chemeClr val="tx1"/>
                </a:solidFill>
              </a:rPr>
              <a:t>Forwarding to the voice mail.</a:t>
            </a: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chemeClr val="tx1"/>
                </a:solidFill>
              </a:rPr>
              <a:t>To our delegates.</a:t>
            </a:r>
          </a:p>
          <a:p>
            <a:pPr marL="285750" indent="-285750">
              <a:buFontTx/>
              <a:buChar char="-"/>
            </a:pPr>
            <a:r>
              <a:rPr lang="en-GB" sz="1400" dirty="0" smtClean="0">
                <a:solidFill>
                  <a:schemeClr val="tx1"/>
                </a:solidFill>
              </a:rPr>
              <a:t>To any CERN number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22" y="1089569"/>
            <a:ext cx="4086225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9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tree swing - customer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5" y="107978"/>
            <a:ext cx="4742238" cy="362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tree swing - maintenance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287" y="2303367"/>
            <a:ext cx="4017545" cy="34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-16041" y="5727032"/>
            <a:ext cx="601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Copyright: Alan Chapman</a:t>
            </a:r>
            <a:r>
              <a:rPr lang="en-GB" dirty="0"/>
              <a:t>, http://www.businessballs.com </a:t>
            </a:r>
          </a:p>
        </p:txBody>
      </p:sp>
    </p:spTree>
    <p:extLst>
      <p:ext uri="{BB962C8B-B14F-4D97-AF65-F5344CB8AC3E}">
        <p14:creationId xmlns:p14="http://schemas.microsoft.com/office/powerpoint/2010/main" val="17411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Voice mailbox &amp; missed-calls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5711" y="1208179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Lync is not running, or a person left a message on your voice mailbox: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Voice message forwarded to your inbox.</a:t>
            </a:r>
          </a:p>
          <a:p>
            <a:r>
              <a:rPr lang="en-GB" sz="1600" dirty="0" smtClean="0"/>
              <a:t>Missed incoming calls (busy, away, out of office…)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Notifications to your inbox about missed calls. </a:t>
            </a:r>
            <a:endParaRPr lang="en-GB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6161849" y="2933811"/>
            <a:ext cx="2664296" cy="16555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233857" y="3019730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In the missed call notification we have:</a:t>
            </a:r>
          </a:p>
          <a:p>
            <a:pPr marL="285750" indent="-285750">
              <a:buFontTx/>
              <a:buChar char="-"/>
            </a:pPr>
            <a:r>
              <a:rPr lang="en-GB" sz="1500" dirty="0" smtClean="0"/>
              <a:t>All the information of the caller.</a:t>
            </a:r>
          </a:p>
          <a:p>
            <a:pPr marL="285750" indent="-285750">
              <a:buFontTx/>
              <a:buChar char="-"/>
            </a:pPr>
            <a:r>
              <a:rPr lang="en-GB" sz="1500" dirty="0" smtClean="0"/>
              <a:t>The time when the call was made.</a:t>
            </a:r>
            <a:endParaRPr lang="en-GB" sz="15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91" y="2451079"/>
            <a:ext cx="4852487" cy="301888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330007" y="4323737"/>
            <a:ext cx="1872208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2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mailbox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Access from Lync</a:t>
            </a:r>
          </a:p>
          <a:p>
            <a:r>
              <a:rPr lang="en-GB" dirty="0"/>
              <a:t>Change greetings</a:t>
            </a:r>
          </a:p>
          <a:p>
            <a:r>
              <a:rPr lang="en-GB" dirty="0"/>
              <a:t>Set up voice mail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Access/configure from a standard phone</a:t>
            </a:r>
          </a:p>
          <a:p>
            <a:pPr lvl="1"/>
            <a:r>
              <a:rPr lang="en-GB" dirty="0"/>
              <a:t>Call: (+412276)71111 </a:t>
            </a:r>
          </a:p>
          <a:p>
            <a:pPr lvl="1"/>
            <a:r>
              <a:rPr lang="en-GB" dirty="0"/>
              <a:t>Use your PIN</a:t>
            </a:r>
          </a:p>
          <a:p>
            <a:pPr lvl="2"/>
            <a:r>
              <a:rPr lang="en-GB" dirty="0"/>
              <a:t>Received during activation</a:t>
            </a:r>
          </a:p>
          <a:p>
            <a:pPr lvl="2"/>
            <a:r>
              <a:rPr lang="en-GB" dirty="0"/>
              <a:t>Can be reset from Webmail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889" y="2566240"/>
            <a:ext cx="1080120" cy="6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956376" y="6385504"/>
            <a:ext cx="51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17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831" y="233492"/>
            <a:ext cx="2180068" cy="322365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502675" y="917087"/>
            <a:ext cx="334851" cy="24080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431" y="2542177"/>
            <a:ext cx="2476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818841" y="2532886"/>
            <a:ext cx="2160240" cy="62231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98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01632 0.04005 C 0.01962 0.04908 0.02482 0.05394 0.03021 0.05394 C 0.03628 0.05394 0.04114 0.04908 0.04444 0.04005 L 0.06094 -4.07407E-6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Lync on smartphones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326" y="2283414"/>
            <a:ext cx="1967186" cy="34954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833" y="1369020"/>
            <a:ext cx="1967186" cy="34954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749" y="1355558"/>
            <a:ext cx="1972469" cy="35088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758" y="2294016"/>
            <a:ext cx="1989316" cy="350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Lync IP Phones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234" y="1325606"/>
            <a:ext cx="8665664" cy="4667421"/>
          </a:xfrm>
        </p:spPr>
        <p:txBody>
          <a:bodyPr>
            <a:normAutofit/>
          </a:bodyPr>
          <a:lstStyle/>
          <a:p>
            <a:r>
              <a:rPr lang="fr-FR" sz="2800" dirty="0" err="1" smtClean="0"/>
              <a:t>Recommended</a:t>
            </a:r>
            <a:r>
              <a:rPr lang="fr-FR" sz="2800" dirty="0" smtClean="0"/>
              <a:t> for new installation </a:t>
            </a:r>
          </a:p>
          <a:p>
            <a:r>
              <a:rPr lang="fr-FR" sz="2800" dirty="0" err="1" smtClean="0"/>
              <a:t>Similar</a:t>
            </a:r>
            <a:r>
              <a:rPr lang="fr-FR" sz="2800" dirty="0" smtClean="0"/>
              <a:t> </a:t>
            </a:r>
            <a:r>
              <a:rPr lang="fr-FR" sz="2800" dirty="0"/>
              <a:t>to </a:t>
            </a:r>
            <a:r>
              <a:rPr lang="fr-FR" sz="2800" dirty="0" err="1"/>
              <a:t>current</a:t>
            </a:r>
            <a:r>
              <a:rPr lang="fr-FR" sz="2800" dirty="0"/>
              <a:t> IP phones + </a:t>
            </a:r>
            <a:r>
              <a:rPr lang="fr-FR" sz="2800" dirty="0" err="1"/>
              <a:t>advantages</a:t>
            </a:r>
            <a:r>
              <a:rPr lang="fr-FR" sz="2800" dirty="0"/>
              <a:t> </a:t>
            </a:r>
            <a:endParaRPr lang="en-US" sz="2800" dirty="0"/>
          </a:p>
          <a:p>
            <a:pPr lvl="1"/>
            <a:r>
              <a:rPr lang="en-US" dirty="0"/>
              <a:t>Softphone features (on Mac and Windows)</a:t>
            </a:r>
          </a:p>
          <a:p>
            <a:pPr lvl="2"/>
            <a:r>
              <a:rPr lang="en-US" dirty="0"/>
              <a:t>Use your CERN phone number from anywhere (home, conference, hotel etc.)</a:t>
            </a:r>
            <a:endParaRPr lang="en-US" b="1" dirty="0" smtClean="0"/>
          </a:p>
          <a:p>
            <a:pPr lvl="1"/>
            <a:r>
              <a:rPr lang="en-US" b="1" dirty="0" smtClean="0"/>
              <a:t>Easy </a:t>
            </a:r>
            <a:r>
              <a:rPr lang="en-US" b="1" dirty="0"/>
              <a:t>management</a:t>
            </a:r>
            <a:r>
              <a:rPr lang="en-US" dirty="0"/>
              <a:t> of phone settings and </a:t>
            </a:r>
            <a:r>
              <a:rPr lang="en-US" b="1" dirty="0"/>
              <a:t>forwarding</a:t>
            </a:r>
          </a:p>
          <a:p>
            <a:pPr lvl="1"/>
            <a:r>
              <a:rPr lang="en-US" b="1" dirty="0"/>
              <a:t>Voice messages</a:t>
            </a:r>
            <a:r>
              <a:rPr lang="en-US" dirty="0"/>
              <a:t> received as an e-mail into </a:t>
            </a:r>
            <a:r>
              <a:rPr lang="en-US" dirty="0" smtClean="0"/>
              <a:t>Inbox</a:t>
            </a:r>
            <a:endParaRPr lang="fr-FR" sz="2000" dirty="0"/>
          </a:p>
          <a:p>
            <a:r>
              <a:rPr lang="fr-FR" dirty="0" err="1"/>
              <a:t>Devices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 in CERN Store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814" y="2132"/>
            <a:ext cx="1593084" cy="159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6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 using it …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All CERN people have Lync account</a:t>
            </a:r>
          </a:p>
          <a:p>
            <a:pPr lvl="1"/>
            <a:r>
              <a:rPr lang="en-GB" sz="2000" dirty="0" smtClean="0"/>
              <a:t>Instant Messaging, presence etc.</a:t>
            </a:r>
          </a:p>
          <a:p>
            <a:r>
              <a:rPr lang="en-GB" sz="2400" dirty="0" smtClean="0"/>
              <a:t>Lync on Windows/Mac, and Pidgin in Linux</a:t>
            </a:r>
          </a:p>
          <a:p>
            <a:r>
              <a:rPr lang="en-US" sz="2400" dirty="0" smtClean="0"/>
              <a:t>Add photo to Lync/mail system on </a:t>
            </a:r>
            <a:r>
              <a:rPr lang="en-US" sz="2400" dirty="0" smtClean="0">
                <a:hlinkClick r:id="rId2"/>
              </a:rPr>
              <a:t>http://social.cern.ch</a:t>
            </a:r>
            <a:r>
              <a:rPr lang="en-US" sz="2400" dirty="0" smtClean="0"/>
              <a:t> 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Lync Phone</a:t>
            </a:r>
          </a:p>
          <a:p>
            <a:pPr lvl="1"/>
            <a:r>
              <a:rPr lang="en-US" sz="2000" dirty="0" smtClean="0"/>
              <a:t>Save costs on roaming </a:t>
            </a:r>
          </a:p>
          <a:p>
            <a:pPr lvl="1"/>
            <a:r>
              <a:rPr lang="en-US" sz="2000" dirty="0" smtClean="0"/>
              <a:t>Collaborate from any place around </a:t>
            </a:r>
            <a:r>
              <a:rPr lang="en-US" sz="2000" smtClean="0"/>
              <a:t>the world</a:t>
            </a:r>
          </a:p>
          <a:p>
            <a:pPr lvl="1"/>
            <a:endParaRPr lang="en-GB" sz="2000" dirty="0" smtClean="0"/>
          </a:p>
          <a:p>
            <a:r>
              <a:rPr lang="en-GB" sz="2400" dirty="0" smtClean="0"/>
              <a:t>Communicate with external contacts</a:t>
            </a:r>
          </a:p>
          <a:p>
            <a:pPr lvl="1"/>
            <a:r>
              <a:rPr lang="en-GB" sz="2000" dirty="0" smtClean="0"/>
              <a:t>Other companies/institutes having Lync (federation needed)</a:t>
            </a:r>
          </a:p>
          <a:p>
            <a:pPr lvl="1"/>
            <a:r>
              <a:rPr lang="en-GB" sz="2000" b="1" dirty="0" err="1" smtClean="0"/>
              <a:t>Gtalk</a:t>
            </a:r>
            <a:endParaRPr lang="en-GB" sz="2000" b="1" dirty="0" smtClean="0"/>
          </a:p>
          <a:p>
            <a:pPr lvl="1"/>
            <a:r>
              <a:rPr lang="en-GB" sz="2000" dirty="0" smtClean="0"/>
              <a:t>Skype (Microsoft Live account needed)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91" y="0"/>
            <a:ext cx="29908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9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Lync to Skype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Person on Skype logs in using “Microsoft Live ID”</a:t>
            </a:r>
          </a:p>
          <a:p>
            <a:r>
              <a:rPr lang="en-US" sz="2400" dirty="0" smtClean="0"/>
              <a:t>Person on Lync sends an invitation</a:t>
            </a:r>
          </a:p>
          <a:p>
            <a:pPr lvl="1"/>
            <a:r>
              <a:rPr lang="en-US" sz="2000" dirty="0" smtClean="0"/>
              <a:t>Click Add Contact</a:t>
            </a:r>
          </a:p>
          <a:p>
            <a:pPr lvl="1"/>
            <a:r>
              <a:rPr lang="en-US" sz="2000" dirty="0" smtClean="0"/>
              <a:t>Choose “Skype”</a:t>
            </a:r>
          </a:p>
          <a:p>
            <a:pPr lvl="1"/>
            <a:r>
              <a:rPr lang="en-US" sz="2000" dirty="0" smtClean="0"/>
              <a:t>Provide sip address</a:t>
            </a:r>
            <a:endParaRPr lang="en-GB" sz="1400" dirty="0"/>
          </a:p>
          <a:p>
            <a:pPr lvl="2"/>
            <a:r>
              <a:rPr lang="en-US" sz="1800" dirty="0" smtClean="0">
                <a:hlinkClick r:id="rId2"/>
              </a:rPr>
              <a:t>login_name@domain.com</a:t>
            </a:r>
            <a:endParaRPr lang="en-US" sz="1800" dirty="0" smtClean="0"/>
          </a:p>
          <a:p>
            <a:r>
              <a:rPr lang="en-US" sz="2400" dirty="0" smtClean="0"/>
              <a:t>Person on Skype accepts the invitation</a:t>
            </a:r>
          </a:p>
          <a:p>
            <a:r>
              <a:rPr lang="en-US" sz="2400" dirty="0" smtClean="0"/>
              <a:t>Contact from Lync to Skype and </a:t>
            </a:r>
            <a:r>
              <a:rPr lang="en-US" sz="2400" smtClean="0"/>
              <a:t>vice versa</a:t>
            </a:r>
            <a:endParaRPr lang="en-US" sz="2400" dirty="0" smtClean="0"/>
          </a:p>
          <a:p>
            <a:pPr lvl="1"/>
            <a:r>
              <a:rPr lang="en-US" sz="2000" dirty="0" smtClean="0"/>
              <a:t>Instant messaging</a:t>
            </a:r>
          </a:p>
          <a:p>
            <a:pPr lvl="1"/>
            <a:r>
              <a:rPr lang="en-US" sz="2000" dirty="0" smtClean="0"/>
              <a:t>Presence</a:t>
            </a:r>
          </a:p>
          <a:p>
            <a:pPr lvl="1"/>
            <a:r>
              <a:rPr lang="en-US" sz="2000" dirty="0" smtClean="0"/>
              <a:t>Audio calls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093" y="212435"/>
            <a:ext cx="2035770" cy="1037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1911" y="2136431"/>
            <a:ext cx="3501367" cy="148943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628298" y="2798958"/>
            <a:ext cx="359585" cy="37914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57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Lync</a:t>
            </a:r>
            <a:r>
              <a:rPr lang="en-US" sz="2000" dirty="0"/>
              <a:t>, </a:t>
            </a:r>
            <a:r>
              <a:rPr lang="en-GB" sz="2000" dirty="0">
                <a:hlinkClick r:id="rId2"/>
              </a:rPr>
              <a:t>https://cern.ch/lync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Find the best approach for your working environment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Share your thoughts on social </a:t>
            </a:r>
            <a:r>
              <a:rPr lang="en-US" sz="2000" dirty="0" smtClean="0">
                <a:hlinkClick r:id="rId3"/>
              </a:rPr>
              <a:t>https://cern.ch/lync-community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Lync provides you: 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Different ways to collaborate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Easy </a:t>
            </a:r>
            <a:r>
              <a:rPr lang="en-US" sz="2000" dirty="0"/>
              <a:t>way to make phone </a:t>
            </a:r>
            <a:r>
              <a:rPr lang="en-US" sz="2000" dirty="0" smtClean="0"/>
              <a:t>calls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Easy </a:t>
            </a:r>
            <a:r>
              <a:rPr lang="en-US" sz="2000" dirty="0"/>
              <a:t>way to configure forwarding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sz="2000" dirty="0" smtClean="0"/>
              <a:t>No roaming charges - Use </a:t>
            </a:r>
            <a:r>
              <a:rPr lang="en-US" sz="2000" dirty="0"/>
              <a:t>your CERN number from anywhere (hotel, </a:t>
            </a:r>
            <a:r>
              <a:rPr lang="en-US" sz="2000" dirty="0" smtClean="0"/>
              <a:t>home etc.)</a:t>
            </a:r>
            <a:endParaRPr lang="en-US" sz="2000" dirty="0"/>
          </a:p>
          <a:p>
            <a:pPr marL="685800" lvl="1">
              <a:buFont typeface="Arial" pitchFamily="34" charset="0"/>
              <a:buChar char="•"/>
            </a:pPr>
            <a:r>
              <a:rPr lang="en-US" sz="2000" dirty="0"/>
              <a:t>Voice mail on your e-mail client</a:t>
            </a:r>
            <a:endParaRPr lang="en-US" sz="1100" dirty="0"/>
          </a:p>
          <a:p>
            <a:endParaRPr lang="en-US" sz="2000" dirty="0" smtClean="0"/>
          </a:p>
          <a:p>
            <a:r>
              <a:rPr lang="en-GB" sz="2000" dirty="0" smtClean="0"/>
              <a:t>Support</a:t>
            </a:r>
            <a:r>
              <a:rPr lang="en-GB" sz="2000" dirty="0"/>
              <a:t>: contact </a:t>
            </a:r>
            <a:r>
              <a:rPr lang="en-GB" sz="2000" dirty="0">
                <a:hlinkClick r:id="rId4"/>
              </a:rPr>
              <a:t>service-desk@cern.ch</a:t>
            </a:r>
            <a:r>
              <a:rPr lang="en-GB" sz="2000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 descr="data:image/jpeg;base64,/9j/4AAQSkZJRgABAQAAAQABAAD/2wCEAAkGBhISERQUEhQVFRUWFxUVFhYUFxUVGhkWFBUXFRgSFxoXICYeGBokGRQUIS8gIycpLCwuFh4xNTAqNSYrLCkBCQoKDQwOFA8PFCkcHBwpKSksKSkpKSkpKSkpKTUpKSkpKSwpKSkpKSwsKSkpKTUsKSkpLCkpKSksKSkpLCwpLP/AABEIAOEA4QMBIgACEQEDEQH/xAAcAAEAAgMBAQEAAAAAAAAAAAAABQcDBAYCAQj/xAA+EAABAwEFBQUGBQIGAwEAAAABAAIRAwQFEiExBhNBUWEiMnGBoQdCkbHB0SNSYuHwFHIzY5KiwvFDc4IV/8QAFwEBAQEBAAAAAAAAAAAAAAAAAAECA//EABsRAQEBAAMBAQAAAAAAAAAAAAABEQIhMUEy/9oADAMBAAIRAxEAPwC8UREBERAREQEREBERAREQEREBERAREQEREBERAREQEREBERAREQEREBERAREQEREBERAREQEREBERAREQEREBERAREQEREBERAREQEREBERAWjb76o0f8R4B5an4Bczt7te6zEUqeTnNxF3GCSIHwVaVr2c8kkkk6yUFo2r2iUh3GE9SQPlKjqntJdwYweOI/VVwbUV836Yix6ftKfOdNhHQuH3XRXLthRtBDe446AkQTyB5qlxWWehbi0ggq4L/Rcbsftm2q0U6zgHDRzjEx7rjz68fnM27bCx0u9XYTyYcZ/wBsqKmUXF2j2lNM/wBPZ6tT9ToY3xnP1hc3entFtpOEbul/6w158MRLhPwVxNWuXKKt21dko9+syeTTjPwbKpu035VquG+qPqfpLzn0AzjyCkbDcFsqRubKWjg6o0N85rH5BMNdravadSE7qjVqAauMMEc+J9FObPbU0bY2aZh47zHd4deo6hVLtFs/arKGG0QWuya5jy9odE4DIEOgEjKDzyUFde0mCq00XPa8HIgHLni5dQVcTX6PRctshtsy1gMfDKwGmgfHvM682/RdSstCIiAiIgIiICIiAiIgIiICLWt940qLC+q9rGji4x5DmegVf3/7WwJbZWT/AJlQerWff4IJD2nXMx9JtYmC3sSTAzMtzOQMz0MweBFPWgljoPkeY5r1tTf1e0tLqtR7znkTkMjo0ZAdAFB3TfgqjdVDn7rjz6/DPoOYzRE7SrysoeofelroORGqkaNYESFobQcvQKxNKyBEbNltRYZC2rQcJFSnAnoDBPQ5KOAW1ZK8dk905INa2XoSfxKhOUw53AZSB8F2Xs9uy7bW2HY6tVoJc1zzu4BAlu7wg94ZOk+K4a87va4w5rXRm3EJ14rBcl4WujVY9gZSwGZBnxwgCIPI8Dmg/RNhuujREUaVOn/YxrfiQJK23KC2V2nZbKUiG1GwKjOR/M3m0+minFlprW2w06rCyqxr2nVrgCPXQ9dVTm3Ww9WyOD6LjuCcnEYsJOlOpp5O46HPW7SFhtFmbUY5j2hzXAhzSJBB1BVlH58sGOnBxuLgZDsgQRpEaK2tituxXijXIFXRrtBU6dH9OPDkuI202U/oqgLSTRqE4CZJYRH4bj5iDx01GcAx0ZhX1nx+ikXDbD7cb3DQtDvxNGPPv/pd+vrx8de5WWhERAREQEREBERAREQVf7X6Ly+k4E4WMJLeGbiC8eENB6EKsXVF+g9q7l/qKJiMbJcyfCC09CMiqEvq7jRfkCGmYn3SNaZ6j1CsStCqZXPXlYs8TcjrIyzU8StW0UpVHiw2zf0/81ggj8w/n1HJZrJbIPRQrw6k8VGcNeo5KWrw5oqs7ru8OTvpOfmCg6CkQQI0WdoULdFuzwny8eSnaYVQwr4Qs4YhpIj45u8bHvN06jktQLabLTIXm1U8w4aO+ais90XtUs1VtWkYc34EHVrhxBVzbO7Q07ZS3lMEQcLmu4OgGAeIz1VGgKRui/K9mc51F5aXDCcgQRqMjlI4HxSw1epdGfDioW8dsrHR71Zrj+Wn+IfDs5DzKqG8b6rVc61V7+MOcY8Q3QeQWhRtTHUy8ObhABGIkYgfy5R8YUxdWHe/tNY9rmU7OHtcCDviIIORBY3Uear8wOg8Tl0zzUbTvoh87s1afu7sOcHEZOY4tIIM6EEDReBZ61YhxBo4c2EkPMnUOaMsMRxnILWJqbwlsSC2dJBGmsTyVn7D7ab4ChXP4oyY4++BwP6/n4qn6F2OxB9Wq95BBjJrZGmQ18ypOlVg5GCOWRBHyTEfoJFymxW139S3d1T+M0a/nA94fqHEefOOrWGxERAREQEREBERBr263U6NN1Sq9rGNEuc4wAFR1+7T2O216zKYLM+MZgaVmxoQdRyPRT3tiv8AeajLMxzg0N3jw2DJMkS0dtwA5RqdeFBvtDhVxNJBByMk+WecJiOvtFFzHFrtR68iOhCxlerJb/6hgDhFRo7PUcW/ZeQVpGpaaMha13WndPLHf4b8vAn+D4BSb2qNt9lkFRWWvTNN8TPEHmDoV0tzW/eNg94a/dczYKu+pmm7/EZOHrzHn8x1X2wWw03hw4cOnELSO+ptWXcrDYawe0OboRKkGMRGjUorAG6tOh08f581KvpLStND7oI5nyWC8LO9zfw3YXAgiZgxq10cDKz16gDgTlOXmstQYQC4ENdEOI7JxaZ6fbigjXUrXVDW1KjWMYIa1kvIBMkBzojyC9HZ+hiksGswScMnUhpMei9XvXqUw1zQS0H8TCJdhI7w8DqtIXsx7QKVKpVfJ7TQ4AgjRxfAEHiOZmcoCTfaKbHCmIBiQ0COzMT8eS2bX2A14IdTcD2oLc25OGfJRpuw1mM3pwVWklppuBc0EmGzxygFatmuyzvqEVHvqlrsLjUJIaR+gQCgy1LZWp1d4wPqU3AOYaebmEtiI5EZz1WybRaa9UOFJtGcOIuOJ7ojE4MboXcfFblofuX4Hlob2Q0tiCHQGEZnIyFG2C22qyvLcFSr2gQ5ubajQZDaskZ55ygn7Hai1wexxDmmQRkQQrd2V2kbaqecCq2Mbf8Am3ofQ+So2w751Uue1lJvaO6YXPdnoDGgH0XR3TebqNRtWkcx8COLT0KWaS4uxFoXLe7LTSFRng5vFruLT/M1vrDYiIgIiIC+FfV8cUH5226vAVbba3ESMTmgZOPY7AJEj8vOR6LkdjbjFotLWkS3FJ8G5kZroNo6G7ttopvGWN/Bpyc4kEzqTMqU9ldKmy1PpPIDyC6np2xGYESMUSY8eSt/KT1qbQbL7l/ZENJlhHu/p8lC1mmSTr73I/rHQq573ultRhY4a6HkeBVY3vdTmOLTk5uh4Z8P7SufDk1YhWrHWpSFkAg+kciNWlZMK6VlAWlppvFRvDXw5rctzA4Cq3R2scHfY6rZtVnkLRu1+FzqL+67T+dCkpU1ste2F27ccnadHfuu5oqqqtIscQdQf4QrB2YvbfUxPfbk7ryd5q1E41krDXoLbpL3UbIRHJ3nZzBAynMHWCP581Etu01ZdXr1KkZlrcgADHaiTE8yupvKzSD6LmKtOuXltEsaHDtF2KYmSIGuYBz5KiapuDhIIKhrxvJ1Gt+IYpGCx0S2R3mPy465qQui7zTDsVTeOcQTkGgQIgNGi33MCDn7VfW/INmo1C7C1pf3aeICMYJAgadkLZttxte7eio6k7DDzTiHBo4gzmM81gsG0QpucLRu8THQ5lTIQJgtGhBBGoOi9Wa9hUr/AIDXuY57pdhwsDCTnOQxaZAIr1cN0UKr2Fkve6Cx9Yl5JMkRmGtPiQtu0lz2vpE7uoQ5rToQ4ajyjPpKj7TcJpYnMtBpUpnCGh2EuOjCdJJGXVbN2XU1pfVptfUcwdp9R8uAMkkDlDSTA0CIx3bf9amN2+z1HmHNNPD2JPvtfIAzzBnLNbd0PqNJ32BgMQwOxGeJcdBwyC83rWqOo4qMlzHBzmDVzRMtHz64YUfZ9pKRpupsp7x7i1wwscajYmW8gDOYPJBYOzl+us1UOGbHQHt5jmOo4furWs1obUaHsILXCQRxBVD3Iapp/iswZ9lpIJDYHejjM5Ludidot07c1D+G89kn3Xn6E+viVLFlWIiIstCIiAvhC+ogpv2s7KYqm+YIJ9XdkD/aPRVpTqkwx5LXNMsdJGFw94YRMyF+oL3uplem5jhqIVH7b7FOpPOWfuu/MAHGDydp80lzpLHQbI7dCvhs9rhlojsPIwtrjOC3k/LTjw5Le2muPetlo7bdOo/KqfY8f4dUEEEEOEYgeEOOnkrA2U28MizW5wx5CnXkYXZZMqO0x/q48c8znnwzuNS71XJ2+ykEmD1HMDj/AHBa1B3DzHUc1YO1dw61GD+8f8vuq/tlHAZGkz4Hn4HirxuwsZX0pChrzsh1bq3MfUeYU3Z6mIfNeLTQkJ4iKqEVqIeO80Q7qOfl916uK9DQqh3DRw/SVhs79zVg9x/z4j6/FeLbZ8DyBpqPBbiLYs1oBAIMgiQfqtneLhNk757O6cc25t8OXxXRi3pEratRXMXh2H4oxAdqM4I4tMEZeala9uChLdaQ4/zitI+UbRaaxbhoNotDw41HgNeRkCMIziJyy1XRBi1rorY6Q5jsny/aFuhqgjL4oNFN1TdNqPY0lstBOWeU58ytSyW+nUYXPe/CWEswYQMXAOmIbz4hdAWqHdshZS8u3epnDidhnnhmEGlY7TTtWOzk42lhJc3PCQRAnnOY/tXildFtHY3lIDTedouI6t0nTiujoWVtMQxrWgcGgAei17Re9JmrpPJvaPnGQ8ygxXTc4olxc91R7gAXOgZCSA0DIDMqSwgcuv7qCtG0Ljkxob49p3+kfusVCy1q5jtO/uMD4DL4wrpiYrXtTbkDiPJufroPivd0Vatpr06VNsYnCYzIbOZMZNETnmug2b9mjHw6vUn9LPvp81Y10XFQszYosDeZ4nxKzq4kURFloREQEREBR98XPTr0y14BB/k+KkEQUJtpsM+k4+eB+k5AYXdYafFcS55E0aokAkDFigGSMcDU/wAzX6kvS62V2FrwCCIVLbb7DGm45ZHJj/FwMO65nPikudVLEfsxtq6zxQtji6gezSruBkADuOGZLOuo8NNzaW4wztszpuzEZgTnHUHgVw0lhLKoyPZktDiACQcM8ftwUtc+0b7I3A4b6yPn8MkGowH3h+UT7py5Qc0vH7Fl+VoPBpO6cD/xPRSVKqHjLwI5LNedjpvZvKLhUpO7rhqDqWOHuuE5gqBZXdSd0+Y5FPR7vaxyMtdQeo/keawMfvKX6mfGOI8vopYuFRsj/o8lBmpuq0cDmfOQQnFKx0KxY4OHBTgvjqoitZszGi1HFwyWxO1r2nitF1uJK0WU3FSViu4nVPEdZs8O/wAjhPxn9lMqMsr20qeI8YgDUwMgPVRduvOpUkaD8rTl/wDRGZPQfBETtpvakzJzgSPdb2j6aeairVtKdGNDeRfmf9I+6jaVhcfsMh6Z+oUjZLicdBHp/wBqa1iPrWirU7xcejjhH+kfUL3RsJPPwHZHpn6rqrDsoTqPguku/ZHos7THDWG43HRuXhH/AGuouu4nCNfJdnYtmAOCmrPdDWoqIueyObC6SjMZoyiBoFkQEREBERAREQEREBad5XayswteAQRBlbiIKQ242FdSxOALmZw7Utl0w7prmq+q0n2dxGeAkgwYJbOYnhIX6ptdkbUaQ4Ag81Vm2ns/w4n0myztSwe7I1b06JLnpVV0KjqZL7N75AdZgHuDg3i48+IIzE5QMl839O0A4cnjvMOo8DxC+Xhdr6RJYTh0MTnI0PPTMLVc1lTX8OoAAwUxAn8zna6/PKIWs1ljbaHUXdPpyPRZbaW1gHt7w1HTWRzj6lY7TUc0llcAkf8AkZBHg6Mj5KPqMcztMMjhGnl9lMVt0LzjI68vqD/PJeqtpaT+32ULaa+Mycjx69ei+Me/gqJg3m1hgg+EKZuK+GVJxNIM5NHIDvPP0HJc7cFpw2mm+oMTQRiDs+zofRd5Q2bDbY5jAIJBEcQc2nwAzPgiPf8AT1Kp06coH5R15/BTF3bJkxku0uPZQACQursdztbwWb2rh7v2O6LorFsoBqF1FOg0aBe4RUdZ7lY3gt2nZmjQLKiD5C+oiAiIgIiICIiAiIgIiICIiAvFWiHCCvaIK72x9noqTUogB2RLcodhM+RVRXts6WvLS0sdiIIPLDI9QR59V+oC2Vz+0OyVK0t7Tc+BGRHmp3PB+aW1XsAY8F1IuksBjFhyOYHTrCx//nMqEbh2Go8maejGjUAuec8s+OXFWFtFsTUoEyMTO12hqJM58s/quHtlyEYQMsToPjLj8hHmFqcpWcQ1e6nnEcOJrdXMzbykHlOnNajrucIPaE6SCPgRqph+9ksl2BkPLQTGJ0gOjnDSsrL6qmqKr4dgGBgLRhAblk0ZAzn4gLXQ0rusr8UCkXv/ACwSY56KyfZ7egfarM1+rmmgZ10xUyevdHmuIs1912VatQk46jjiMZ4RwB4RHBbuwu8Nssrm5zXpuJHCagJaiP05Z6AAWyAvjWr0sNiIiAiIgIiICIiAiIgIiICIiAiIgIiICIiAiIg1bZYGvGYXCX77PGu7VMQeXDy5KxV8cwFTBQ1s2QdTc4uaQTEnnhmD6laVLZNgAZnGcyM+0STppqVftWwNdqFH1NmaRM4R5J2KyufZ2iLS2sc4eX4C0ESSTHUSeS7rZ3YWw2dzalGlBBlsuLg0nPsg+PGVI0tm2DRStmswaIV1MZwiIiiIiAiIgIiICIiAiIgIiICIiAiIgIiICIiAiIgFERAREQEREBERAREQEREBERAREQEREBERAREQEREBERAREQEREBERAREQEREBERAREQEREBERAREQEREBERAREQEREBERAREQEREBERAREQEREBERAREQEREBERAREQEREBER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data:image/jpeg;base64,/9j/4AAQSkZJRgABAQAAAQABAAD/2wCEAAkGBhISERQUEhQVFRUWFxUVFhYUFxUVGhkWFBUXFRgSFxoXICYeGBokGRQUIS8gIycpLCwuFh4xNTAqNSYrLCkBCQoKDQwOFA8PFCkcHBwpKSksKSkpKSkpKSkpKTUpKSkpKSwpKSkpKSwsKSkpKTUsKSkpLCkpKSksKSkpLCwpLP/AABEIAOEA4QMBIgACEQEDEQH/xAAcAAEAAgMBAQEAAAAAAAAAAAAABQcDBAYCAQj/xAA+EAABAwEFBQUGBQIGAwEAAAABAAIRAwQFEiExBhNBUWEiMnGBoQdCkbHB0SNSYuHwFHIzY5KiwvFDc4IV/8QAFwEBAQEBAAAAAAAAAAAAAAAAAAECA//EABsRAQEBAAMBAQAAAAAAAAAAAAABEQIhMUEy/9oADAMBAAIRAxEAPwC8UREBERAREQEREBERAREQEREBERAREQEREBERAREQEREBERAREQEREBERAREQEREBERAREQEREBERAREQEREBERAREQEREBERAREQEREBERAWjb76o0f8R4B5an4Bczt7te6zEUqeTnNxF3GCSIHwVaVr2c8kkkk6yUFo2r2iUh3GE9SQPlKjqntJdwYweOI/VVwbUV836Yix6ftKfOdNhHQuH3XRXLthRtBDe446AkQTyB5qlxWWehbi0ggq4L/Rcbsftm2q0U6zgHDRzjEx7rjz68fnM27bCx0u9XYTyYcZ/wBsqKmUXF2j2lNM/wBPZ6tT9ToY3xnP1hc3entFtpOEbul/6w158MRLhPwVxNWuXKKt21dko9+syeTTjPwbKpu035VquG+qPqfpLzn0AzjyCkbDcFsqRubKWjg6o0N85rH5BMNdravadSE7qjVqAauMMEc+J9FObPbU0bY2aZh47zHd4deo6hVLtFs/arKGG0QWuya5jy9odE4DIEOgEjKDzyUFde0mCq00XPa8HIgHLni5dQVcTX6PRctshtsy1gMfDKwGmgfHvM682/RdSstCIiAiIgIiICIiAiIgIiICLWt940qLC+q9rGji4x5DmegVf3/7WwJbZWT/AJlQerWff4IJD2nXMx9JtYmC3sSTAzMtzOQMz0MweBFPWgljoPkeY5r1tTf1e0tLqtR7znkTkMjo0ZAdAFB3TfgqjdVDn7rjz6/DPoOYzRE7SrysoeofelroORGqkaNYESFobQcvQKxNKyBEbNltRYZC2rQcJFSnAnoDBPQ5KOAW1ZK8dk905INa2XoSfxKhOUw53AZSB8F2Xs9uy7bW2HY6tVoJc1zzu4BAlu7wg94ZOk+K4a87va4w5rXRm3EJ14rBcl4WujVY9gZSwGZBnxwgCIPI8Dmg/RNhuujREUaVOn/YxrfiQJK23KC2V2nZbKUiG1GwKjOR/M3m0+minFlprW2w06rCyqxr2nVrgCPXQ9dVTm3Ww9WyOD6LjuCcnEYsJOlOpp5O46HPW7SFhtFmbUY5j2hzXAhzSJBB1BVlH58sGOnBxuLgZDsgQRpEaK2tituxXijXIFXRrtBU6dH9OPDkuI202U/oqgLSTRqE4CZJYRH4bj5iDx01GcAx0ZhX1nx+ikXDbD7cb3DQtDvxNGPPv/pd+vrx8de5WWhERAREQEREBERAREQVf7X6Ly+k4E4WMJLeGbiC8eENB6EKsXVF+g9q7l/qKJiMbJcyfCC09CMiqEvq7jRfkCGmYn3SNaZ6j1CsStCqZXPXlYs8TcjrIyzU8StW0UpVHiw2zf0/81ggj8w/n1HJZrJbIPRQrw6k8VGcNeo5KWrw5oqs7ru8OTvpOfmCg6CkQQI0WdoULdFuzwny8eSnaYVQwr4Qs4YhpIj45u8bHvN06jktQLabLTIXm1U8w4aO+ais90XtUs1VtWkYc34EHVrhxBVzbO7Q07ZS3lMEQcLmu4OgGAeIz1VGgKRui/K9mc51F5aXDCcgQRqMjlI4HxSw1epdGfDioW8dsrHR71Zrj+Wn+IfDs5DzKqG8b6rVc61V7+MOcY8Q3QeQWhRtTHUy8ObhABGIkYgfy5R8YUxdWHe/tNY9rmU7OHtcCDviIIORBY3Uear8wOg8Tl0zzUbTvoh87s1afu7sOcHEZOY4tIIM6EEDReBZ61YhxBo4c2EkPMnUOaMsMRxnILWJqbwlsSC2dJBGmsTyVn7D7ab4ChXP4oyY4++BwP6/n4qn6F2OxB9Wq95BBjJrZGmQ18ypOlVg5GCOWRBHyTEfoJFymxW139S3d1T+M0a/nA94fqHEefOOrWGxERAREQEREBERBr263U6NN1Sq9rGNEuc4wAFR1+7T2O216zKYLM+MZgaVmxoQdRyPRT3tiv8AeajLMxzg0N3jw2DJMkS0dtwA5RqdeFBvtDhVxNJBByMk+WecJiOvtFFzHFrtR68iOhCxlerJb/6hgDhFRo7PUcW/ZeQVpGpaaMha13WndPLHf4b8vAn+D4BSb2qNt9lkFRWWvTNN8TPEHmDoV0tzW/eNg94a/dczYKu+pmm7/EZOHrzHn8x1X2wWw03hw4cOnELSO+ptWXcrDYawe0OboRKkGMRGjUorAG6tOh08f581KvpLStND7oI5nyWC8LO9zfw3YXAgiZgxq10cDKz16gDgTlOXmstQYQC4ENdEOI7JxaZ6fbigjXUrXVDW1KjWMYIa1kvIBMkBzojyC9HZ+hiksGswScMnUhpMei9XvXqUw1zQS0H8TCJdhI7w8DqtIXsx7QKVKpVfJ7TQ4AgjRxfAEHiOZmcoCTfaKbHCmIBiQ0COzMT8eS2bX2A14IdTcD2oLc25OGfJRpuw1mM3pwVWklppuBc0EmGzxygFatmuyzvqEVHvqlrsLjUJIaR+gQCgy1LZWp1d4wPqU3AOYaebmEtiI5EZz1WybRaa9UOFJtGcOIuOJ7ojE4MboXcfFblofuX4Hlob2Q0tiCHQGEZnIyFG2C22qyvLcFSr2gQ5ubajQZDaskZ55ygn7Hai1wexxDmmQRkQQrd2V2kbaqecCq2Mbf8Am3ofQ+So2w751Uue1lJvaO6YXPdnoDGgH0XR3TebqNRtWkcx8COLT0KWaS4uxFoXLe7LTSFRng5vFruLT/M1vrDYiIgIiIC+FfV8cUH5226vAVbba3ESMTmgZOPY7AJEj8vOR6LkdjbjFotLWkS3FJ8G5kZroNo6G7ttopvGWN/Bpyc4kEzqTMqU9ldKmy1PpPIDyC6np2xGYESMUSY8eSt/KT1qbQbL7l/ZENJlhHu/p8lC1mmSTr73I/rHQq573ultRhY4a6HkeBVY3vdTmOLTk5uh4Z8P7SufDk1YhWrHWpSFkAg+kciNWlZMK6VlAWlppvFRvDXw5rctzA4Cq3R2scHfY6rZtVnkLRu1+FzqL+67T+dCkpU1ste2F27ccnadHfuu5oqqqtIscQdQf4QrB2YvbfUxPfbk7ryd5q1E41krDXoLbpL3UbIRHJ3nZzBAynMHWCP581Etu01ZdXr1KkZlrcgADHaiTE8yupvKzSD6LmKtOuXltEsaHDtF2KYmSIGuYBz5KiapuDhIIKhrxvJ1Gt+IYpGCx0S2R3mPy465qQui7zTDsVTeOcQTkGgQIgNGi33MCDn7VfW/INmo1C7C1pf3aeICMYJAgadkLZttxte7eio6k7DDzTiHBo4gzmM81gsG0QpucLRu8THQ5lTIQJgtGhBBGoOi9Wa9hUr/AIDXuY57pdhwsDCTnOQxaZAIr1cN0UKr2Fkve6Cx9Yl5JMkRmGtPiQtu0lz2vpE7uoQ5rToQ4ajyjPpKj7TcJpYnMtBpUpnCGh2EuOjCdJJGXVbN2XU1pfVptfUcwdp9R8uAMkkDlDSTA0CIx3bf9amN2+z1HmHNNPD2JPvtfIAzzBnLNbd0PqNJ32BgMQwOxGeJcdBwyC83rWqOo4qMlzHBzmDVzRMtHz64YUfZ9pKRpupsp7x7i1wwscajYmW8gDOYPJBYOzl+us1UOGbHQHt5jmOo4furWs1obUaHsILXCQRxBVD3Iapp/iswZ9lpIJDYHejjM5Ludidot07c1D+G89kn3Xn6E+viVLFlWIiIstCIiAvhC+ogpv2s7KYqm+YIJ9XdkD/aPRVpTqkwx5LXNMsdJGFw94YRMyF+oL3uplem5jhqIVH7b7FOpPOWfuu/MAHGDydp80lzpLHQbI7dCvhs9rhlojsPIwtrjOC3k/LTjw5Le2muPetlo7bdOo/KqfY8f4dUEEEEOEYgeEOOnkrA2U28MizW5wx5CnXkYXZZMqO0x/q48c8znnwzuNS71XJ2+ykEmD1HMDj/AHBa1B3DzHUc1YO1dw61GD+8f8vuq/tlHAZGkz4Hn4HirxuwsZX0pChrzsh1bq3MfUeYU3Z6mIfNeLTQkJ4iKqEVqIeO80Q7qOfl916uK9DQqh3DRw/SVhs79zVg9x/z4j6/FeLbZ8DyBpqPBbiLYs1oBAIMgiQfqtneLhNk757O6cc25t8OXxXRi3pEratRXMXh2H4oxAdqM4I4tMEZeala9uChLdaQ4/zitI+UbRaaxbhoNotDw41HgNeRkCMIziJyy1XRBi1rorY6Q5jsny/aFuhqgjL4oNFN1TdNqPY0lstBOWeU58ytSyW+nUYXPe/CWEswYQMXAOmIbz4hdAWqHdshZS8u3epnDidhnnhmEGlY7TTtWOzk42lhJc3PCQRAnnOY/tXildFtHY3lIDTedouI6t0nTiujoWVtMQxrWgcGgAei17Re9JmrpPJvaPnGQ8ygxXTc4olxc91R7gAXOgZCSA0DIDMqSwgcuv7qCtG0Ljkxob49p3+kfusVCy1q5jtO/uMD4DL4wrpiYrXtTbkDiPJufroPivd0Vatpr06VNsYnCYzIbOZMZNETnmug2b9mjHw6vUn9LPvp81Y10XFQszYosDeZ4nxKzq4kURFloREQEREBR98XPTr0y14BB/k+KkEQUJtpsM+k4+eB+k5AYXdYafFcS55E0aokAkDFigGSMcDU/wAzX6kvS62V2FrwCCIVLbb7DGm45ZHJj/FwMO65nPikudVLEfsxtq6zxQtji6gezSruBkADuOGZLOuo8NNzaW4wztszpuzEZgTnHUHgVw0lhLKoyPZktDiACQcM8ftwUtc+0b7I3A4b6yPn8MkGowH3h+UT7py5Qc0vH7Fl+VoPBpO6cD/xPRSVKqHjLwI5LNedjpvZvKLhUpO7rhqDqWOHuuE5gqBZXdSd0+Y5FPR7vaxyMtdQeo/keawMfvKX6mfGOI8vopYuFRsj/o8lBmpuq0cDmfOQQnFKx0KxY4OHBTgvjqoitZszGi1HFwyWxO1r2nitF1uJK0WU3FSViu4nVPEdZs8O/wAjhPxn9lMqMsr20qeI8YgDUwMgPVRduvOpUkaD8rTl/wDRGZPQfBETtpvakzJzgSPdb2j6aeairVtKdGNDeRfmf9I+6jaVhcfsMh6Z+oUjZLicdBHp/wBqa1iPrWirU7xcejjhH+kfUL3RsJPPwHZHpn6rqrDsoTqPguku/ZHos7THDWG43HRuXhH/AGuouu4nCNfJdnYtmAOCmrPdDWoqIueyObC6SjMZoyiBoFkQEREBERAREQEREBad5XayswteAQRBlbiIKQ242FdSxOALmZw7Utl0w7prmq+q0n2dxGeAkgwYJbOYnhIX6ptdkbUaQ4Ag81Vm2ns/w4n0myztSwe7I1b06JLnpVV0KjqZL7N75AdZgHuDg3i48+IIzE5QMl839O0A4cnjvMOo8DxC+Xhdr6RJYTh0MTnI0PPTMLVc1lTX8OoAAwUxAn8zna6/PKIWs1ljbaHUXdPpyPRZbaW1gHt7w1HTWRzj6lY7TUc0llcAkf8AkZBHg6Mj5KPqMcztMMjhGnl9lMVt0LzjI68vqD/PJeqtpaT+32ULaa+Mycjx69ei+Me/gqJg3m1hgg+EKZuK+GVJxNIM5NHIDvPP0HJc7cFpw2mm+oMTQRiDs+zofRd5Q2bDbY5jAIJBEcQc2nwAzPgiPf8AT1Kp06coH5R15/BTF3bJkxku0uPZQACQursdztbwWb2rh7v2O6LorFsoBqF1FOg0aBe4RUdZ7lY3gt2nZmjQLKiD5C+oiAiIgIiICIiAiIgIiICIiAvFWiHCCvaIK72x9noqTUogB2RLcodhM+RVRXts6WvLS0sdiIIPLDI9QR59V+oC2Vz+0OyVK0t7Tc+BGRHmp3PB+aW1XsAY8F1IuksBjFhyOYHTrCx//nMqEbh2Go8maejGjUAuec8s+OXFWFtFsTUoEyMTO12hqJM58s/quHtlyEYQMsToPjLj8hHmFqcpWcQ1e6nnEcOJrdXMzbykHlOnNajrucIPaE6SCPgRqph+9ksl2BkPLQTGJ0gOjnDSsrL6qmqKr4dgGBgLRhAblk0ZAzn4gLXQ0rusr8UCkXv/ACwSY56KyfZ7egfarM1+rmmgZ10xUyevdHmuIs1912VatQk46jjiMZ4RwB4RHBbuwu8Nssrm5zXpuJHCagJaiP05Z6AAWyAvjWr0sNiIiAiIgIiICIiAiIgIiICIiAiIgIiICIiAiIg1bZYGvGYXCX77PGu7VMQeXDy5KxV8cwFTBQ1s2QdTc4uaQTEnnhmD6laVLZNgAZnGcyM+0STppqVftWwNdqFH1NmaRM4R5J2KyufZ2iLS2sc4eX4C0ESSTHUSeS7rZ3YWw2dzalGlBBlsuLg0nPsg+PGVI0tm2DRStmswaIV1MZwiIiiIiAiIgIiICIiAiIgIiICIiAiIgIiICIiAiIgFERAREQEREBERAREQEREBERAREQEREBERAREQEREBERAREQEREBERAREQEREBERAREQEREBERAREQEREBERAREQEREBERAREQEREBERAREQEREBERAREQEREBERAREQEREBER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515864" y="1227388"/>
            <a:ext cx="6442789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solidFill>
                    <a:srgbClr val="3861AA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Thank you for your attention</a:t>
            </a:r>
          </a:p>
          <a:p>
            <a:pPr algn="ctr"/>
            <a:endParaRPr lang="en-US" sz="5400" b="1" dirty="0" smtClean="0">
              <a:ln w="31550" cmpd="sng">
                <a:solidFill>
                  <a:srgbClr val="3861AA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en-US" sz="5400" b="1" dirty="0">
              <a:ln w="31550" cmpd="sng">
                <a:solidFill>
                  <a:srgbClr val="3861AA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31550" cmpd="sng">
                  <a:solidFill>
                    <a:srgbClr val="3861AA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Questions?</a:t>
            </a:r>
            <a:endParaRPr lang="en-US" sz="5400" b="1" cap="none" spc="0" dirty="0">
              <a:ln w="31550" cmpd="sng">
                <a:solidFill>
                  <a:srgbClr val="3861AA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2292" name="Picture 4" descr="http://torwars.com/wp-content/uploads/2012/05/Question-Mar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49" y="2004960"/>
            <a:ext cx="126881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90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Lync </a:t>
            </a:r>
            <a:r>
              <a:rPr lang="en-GB" dirty="0"/>
              <a:t>general features</a:t>
            </a:r>
          </a:p>
          <a:p>
            <a:pPr lvl="1"/>
            <a:r>
              <a:rPr lang="en-GB" dirty="0" smtClean="0"/>
              <a:t>Strengthen the collaboration</a:t>
            </a:r>
            <a:endParaRPr lang="en-GB" dirty="0"/>
          </a:p>
          <a:p>
            <a:r>
              <a:rPr lang="en-GB" dirty="0" smtClean="0"/>
              <a:t>Demo</a:t>
            </a:r>
          </a:p>
          <a:p>
            <a:endParaRPr lang="en-GB" dirty="0" smtClean="0"/>
          </a:p>
          <a:p>
            <a:r>
              <a:rPr lang="en-GB" dirty="0" smtClean="0"/>
              <a:t>Lync phone features</a:t>
            </a:r>
            <a:endParaRPr lang="en-GB" dirty="0"/>
          </a:p>
          <a:p>
            <a:pPr lvl="1"/>
            <a:r>
              <a:rPr lang="en-GB" dirty="0" smtClean="0"/>
              <a:t>New ways of calling</a:t>
            </a:r>
          </a:p>
          <a:p>
            <a:r>
              <a:rPr lang="en-GB" dirty="0" smtClean="0"/>
              <a:t>Demo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Lync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07" y="1173935"/>
            <a:ext cx="2914400" cy="438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3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" y="267021"/>
            <a:ext cx="8804148" cy="576041"/>
          </a:xfrm>
        </p:spPr>
        <p:txBody>
          <a:bodyPr>
            <a:noAutofit/>
          </a:bodyPr>
          <a:lstStyle/>
          <a:p>
            <a:r>
              <a:rPr lang="en-GB" sz="3600" dirty="0" smtClean="0"/>
              <a:t>Collaboration - </a:t>
            </a:r>
            <a:r>
              <a:rPr lang="pl-PL" sz="3600" dirty="0" smtClean="0"/>
              <a:t>Advantages of using Lync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1272540" y="933018"/>
            <a:ext cx="601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Softphone benefits</a:t>
            </a:r>
            <a:endParaRPr lang="en-GB" dirty="0">
              <a:solidFill>
                <a:srgbClr val="FFFFFF"/>
              </a:solidFill>
            </a:endParaRPr>
          </a:p>
        </p:txBody>
      </p:sp>
      <p:graphicFrame>
        <p:nvGraphicFramePr>
          <p:cNvPr id="3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789734"/>
              </p:ext>
            </p:extLst>
          </p:nvPr>
        </p:nvGraphicFramePr>
        <p:xfrm>
          <a:off x="205740" y="1136904"/>
          <a:ext cx="8686800" cy="502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1019725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1019725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</a:txBody>
                  <a:tcPr/>
                </a:tc>
              </a:tr>
              <a:tr h="1019725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</a:tr>
              <a:tr h="1392261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34399" y="1453372"/>
            <a:ext cx="191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List of contacts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25540" y="1284392"/>
            <a:ext cx="2362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CERN Phone book,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Contacts in Exchange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2940" y="2701022"/>
            <a:ext cx="236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Presence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01741" y="2701022"/>
            <a:ext cx="236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Presence indicator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2940" y="3891772"/>
            <a:ext cx="236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Clear message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46324" y="3891772"/>
            <a:ext cx="2362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Instant messaging</a:t>
            </a:r>
            <a:endParaRPr lang="en-US" dirty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2438" y="5040234"/>
            <a:ext cx="2362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>
                    <a:lumMod val="10000"/>
                  </a:schemeClr>
                </a:solidFill>
              </a:rPr>
              <a:t>Phone calls </a:t>
            </a:r>
            <a:r>
              <a:rPr lang="fr-FR" dirty="0" err="1" smtClean="0">
                <a:solidFill>
                  <a:schemeClr val="bg2">
                    <a:lumMod val="10000"/>
                  </a:schemeClr>
                </a:solidFill>
              </a:rPr>
              <a:t>from</a:t>
            </a:r>
            <a:r>
              <a:rPr lang="fr-FR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2">
                    <a:lumMod val="10000"/>
                  </a:schemeClr>
                </a:solidFill>
              </a:rPr>
              <a:t>abroad</a:t>
            </a:r>
            <a:r>
              <a:rPr lang="fr-FR" dirty="0" smtClean="0">
                <a:solidFill>
                  <a:schemeClr val="bg2">
                    <a:lumMod val="10000"/>
                  </a:schemeClr>
                </a:solidFill>
              </a:rPr>
              <a:t> (no </a:t>
            </a:r>
            <a:r>
              <a:rPr lang="fr-FR" dirty="0" err="1" smtClean="0">
                <a:solidFill>
                  <a:schemeClr val="bg2">
                    <a:lumMod val="10000"/>
                  </a:schemeClr>
                </a:solidFill>
              </a:rPr>
              <a:t>roaming</a:t>
            </a:r>
            <a:r>
              <a:rPr lang="fr-FR" dirty="0" smtClean="0">
                <a:solidFill>
                  <a:schemeClr val="bg2">
                    <a:lumMod val="10000"/>
                  </a:schemeClr>
                </a:solidFill>
              </a:rPr>
              <a:t> charges)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54140" y="5178734"/>
            <a:ext cx="236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Wifi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5773276" y="1577282"/>
            <a:ext cx="360040" cy="193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ight Arrow 42"/>
          <p:cNvSpPr/>
          <p:nvPr/>
        </p:nvSpPr>
        <p:spPr>
          <a:xfrm>
            <a:off x="5773276" y="2817880"/>
            <a:ext cx="360040" cy="193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ight Arrow 43"/>
          <p:cNvSpPr/>
          <p:nvPr/>
        </p:nvSpPr>
        <p:spPr>
          <a:xfrm>
            <a:off x="5773276" y="3947920"/>
            <a:ext cx="360040" cy="193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ight Arrow 45"/>
          <p:cNvSpPr/>
          <p:nvPr/>
        </p:nvSpPr>
        <p:spPr>
          <a:xfrm>
            <a:off x="5773276" y="5271478"/>
            <a:ext cx="360040" cy="193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120" y="1180668"/>
            <a:ext cx="1910108" cy="103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746" y="2334320"/>
            <a:ext cx="1550068" cy="116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012" y="3515872"/>
            <a:ext cx="2256811" cy="117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746" y="4902801"/>
            <a:ext cx="1752755" cy="112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23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40" grpId="0"/>
      <p:bldP spid="41" grpId="0"/>
      <p:bldP spid="42" grpId="0" animBg="1"/>
      <p:bldP spid="43" grpId="0" animBg="1"/>
      <p:bldP spid="44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use case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Start with </a:t>
            </a:r>
            <a:r>
              <a:rPr lang="pl-PL" dirty="0" smtClean="0"/>
              <a:t>E-mail </a:t>
            </a:r>
            <a:r>
              <a:rPr lang="en-GB" dirty="0" smtClean="0"/>
              <a:t>(</a:t>
            </a:r>
            <a:r>
              <a:rPr lang="en-US" dirty="0" smtClean="0"/>
              <a:t>a</a:t>
            </a:r>
            <a:r>
              <a:rPr lang="pl-PL" dirty="0" smtClean="0"/>
              <a:t>s</a:t>
            </a:r>
            <a:r>
              <a:rPr lang="en-US" dirty="0" err="1" smtClean="0"/>
              <a:t>ynchronous</a:t>
            </a:r>
            <a:r>
              <a:rPr lang="pl-PL" dirty="0" smtClean="0"/>
              <a:t> communication</a:t>
            </a:r>
            <a:r>
              <a:rPr lang="en-GB" dirty="0" smtClean="0"/>
              <a:t>)</a:t>
            </a:r>
            <a:endParaRPr lang="pl-PL" dirty="0" smtClean="0"/>
          </a:p>
          <a:p>
            <a:r>
              <a:rPr lang="en-GB" dirty="0" smtClean="0"/>
              <a:t>Presence -&gt; Go </a:t>
            </a:r>
            <a:r>
              <a:rPr lang="pl-PL" dirty="0" smtClean="0"/>
              <a:t>for </a:t>
            </a:r>
            <a:r>
              <a:rPr lang="pl-PL" b="1" dirty="0" smtClean="0"/>
              <a:t>instant communication</a:t>
            </a:r>
          </a:p>
          <a:p>
            <a:r>
              <a:rPr lang="en-GB" dirty="0" smtClean="0"/>
              <a:t>Add </a:t>
            </a:r>
            <a:r>
              <a:rPr lang="pl-PL" dirty="0" smtClean="0"/>
              <a:t>audio </a:t>
            </a:r>
            <a:r>
              <a:rPr lang="en-GB" dirty="0" smtClean="0"/>
              <a:t>on Lync </a:t>
            </a:r>
            <a:r>
              <a:rPr lang="pl-PL" dirty="0" smtClean="0"/>
              <a:t>= </a:t>
            </a:r>
            <a:r>
              <a:rPr lang="pl-PL" b="1" dirty="0" smtClean="0"/>
              <a:t>phone</a:t>
            </a:r>
            <a:r>
              <a:rPr lang="en-US" b="1" dirty="0" smtClean="0"/>
              <a:t>/audio</a:t>
            </a:r>
            <a:r>
              <a:rPr lang="pl-PL" b="1" dirty="0" smtClean="0"/>
              <a:t> calls</a:t>
            </a:r>
          </a:p>
          <a:p>
            <a:r>
              <a:rPr lang="pl-PL" dirty="0" smtClean="0"/>
              <a:t>Lync + audio + sharing = </a:t>
            </a:r>
            <a:r>
              <a:rPr lang="pl-PL" b="1" dirty="0" smtClean="0"/>
              <a:t>online meetings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138" y="4028303"/>
            <a:ext cx="2444013" cy="272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4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" y="233492"/>
            <a:ext cx="8785860" cy="940443"/>
          </a:xfrm>
        </p:spPr>
        <p:txBody>
          <a:bodyPr>
            <a:normAutofit/>
          </a:bodyPr>
          <a:lstStyle/>
          <a:p>
            <a:r>
              <a:rPr lang="en-US" dirty="0" smtClean="0"/>
              <a:t>Integration</a:t>
            </a:r>
            <a:r>
              <a:rPr lang="pl-PL" dirty="0" smtClean="0"/>
              <a:t>: Outlook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Act </a:t>
            </a:r>
            <a:r>
              <a:rPr lang="en-GB" dirty="0"/>
              <a:t>from Outlook (phone, office, free/busy)</a:t>
            </a:r>
          </a:p>
          <a:p>
            <a:r>
              <a:rPr lang="en-GB" dirty="0"/>
              <a:t>Take an action – based on status of </a:t>
            </a:r>
            <a:r>
              <a:rPr lang="en-GB" dirty="0" smtClean="0"/>
              <a:t>others</a:t>
            </a:r>
            <a:endParaRPr lang="pl-PL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904" y="2496312"/>
            <a:ext cx="3563353" cy="377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4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Increase productivity: Outlook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Create online meeting in Outlook</a:t>
            </a:r>
          </a:p>
          <a:p>
            <a:pPr lvl="1"/>
            <a:r>
              <a:rPr lang="en-GB" dirty="0"/>
              <a:t>Small meetings, 5 – 10 attendants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Participants click on link and join</a:t>
            </a:r>
          </a:p>
          <a:p>
            <a:pPr lvl="1"/>
            <a:r>
              <a:rPr lang="en-GB" dirty="0"/>
              <a:t>Desktop/application sharing</a:t>
            </a:r>
          </a:p>
          <a:p>
            <a:pPr lvl="1"/>
            <a:r>
              <a:rPr lang="en-GB" dirty="0"/>
              <a:t>Audio/Video</a:t>
            </a:r>
          </a:p>
          <a:p>
            <a:pPr lvl="1"/>
            <a:r>
              <a:rPr lang="en-GB" dirty="0"/>
              <a:t>Add easily new participants</a:t>
            </a:r>
          </a:p>
          <a:p>
            <a:r>
              <a:rPr lang="en-US" dirty="0"/>
              <a:t>“</a:t>
            </a:r>
            <a:r>
              <a:rPr lang="en-US" b="1" dirty="0"/>
              <a:t>Meet Now</a:t>
            </a:r>
            <a:r>
              <a:rPr lang="en-US" dirty="0"/>
              <a:t>“ – directly from Lync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18" y="2336676"/>
            <a:ext cx="19812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90209"/>
            <a:ext cx="2990651" cy="169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7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Sharing </a:t>
            </a:r>
            <a:r>
              <a:rPr lang="en-GB" dirty="0"/>
              <a:t>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“Share” </a:t>
            </a:r>
            <a:r>
              <a:rPr lang="en-GB" dirty="0" smtClean="0"/>
              <a:t>icon</a:t>
            </a:r>
            <a:endParaRPr lang="en-GB" dirty="0"/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Desktop</a:t>
            </a:r>
            <a:r>
              <a:rPr lang="en-GB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A program (Word, Excel, Internet Explorer…)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Whiteboard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Create a </a:t>
            </a:r>
            <a:r>
              <a:rPr lang="en-GB" dirty="0" smtClean="0"/>
              <a:t>poll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4/20/2015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618" y="360437"/>
            <a:ext cx="3295572" cy="289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2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CERNCorporate4-3</Template>
  <TotalTime>0</TotalTime>
  <Words>949</Words>
  <Application>Microsoft Office PowerPoint</Application>
  <PresentationFormat>On-screen Show (4:3)</PresentationFormat>
  <Paragraphs>299</Paragraphs>
  <Slides>28</Slides>
  <Notes>15</Notes>
  <HiddenSlides>4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CERNCorporate4-3</vt:lpstr>
      <vt:lpstr>   Share Ideas  Lync: click to call and collaborate   </vt:lpstr>
      <vt:lpstr>PowerPoint Presentation</vt:lpstr>
      <vt:lpstr>Overview</vt:lpstr>
      <vt:lpstr>Lync</vt:lpstr>
      <vt:lpstr>Collaboration - Advantages of using Lync</vt:lpstr>
      <vt:lpstr>Possible use case</vt:lpstr>
      <vt:lpstr>Integration: Outlook</vt:lpstr>
      <vt:lpstr>Increase productivity: Outlook</vt:lpstr>
      <vt:lpstr>Sharing information</vt:lpstr>
      <vt:lpstr>Integration with other tools</vt:lpstr>
      <vt:lpstr>Manage presence in Lync</vt:lpstr>
      <vt:lpstr>One tool – several characteristics</vt:lpstr>
      <vt:lpstr>Manage presence in Lync</vt:lpstr>
      <vt:lpstr>Demo</vt:lpstr>
      <vt:lpstr>Lync clients</vt:lpstr>
      <vt:lpstr>Lync Phone system</vt:lpstr>
      <vt:lpstr>Activation on Lync Phone system</vt:lpstr>
      <vt:lpstr>Lync application</vt:lpstr>
      <vt:lpstr>Forwarding calls</vt:lpstr>
      <vt:lpstr>Voice mailbox &amp; missed-calls</vt:lpstr>
      <vt:lpstr>Voice mailbox</vt:lpstr>
      <vt:lpstr>Lync on smartphones</vt:lpstr>
      <vt:lpstr>Lync IP Phones</vt:lpstr>
      <vt:lpstr>Demo</vt:lpstr>
      <vt:lpstr>Start using it … </vt:lpstr>
      <vt:lpstr>Lync to Skype</vt:lpstr>
      <vt:lpstr>Summary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2015-04-20T07:56:57Z</dcterms:created>
  <dcterms:modified xsi:type="dcterms:W3CDTF">2015-04-20T07:57:11Z</dcterms:modified>
</cp:coreProperties>
</file>