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handoutMasterIdLst>
    <p:handoutMasterId r:id="rId22"/>
  </p:handoutMasterIdLst>
  <p:sldIdLst>
    <p:sldId id="256" r:id="rId3"/>
    <p:sldId id="259" r:id="rId4"/>
    <p:sldId id="306" r:id="rId5"/>
    <p:sldId id="303" r:id="rId6"/>
    <p:sldId id="269" r:id="rId7"/>
    <p:sldId id="319" r:id="rId8"/>
    <p:sldId id="310" r:id="rId9"/>
    <p:sldId id="307" r:id="rId10"/>
    <p:sldId id="315" r:id="rId11"/>
    <p:sldId id="312" r:id="rId12"/>
    <p:sldId id="313" r:id="rId13"/>
    <p:sldId id="314" r:id="rId14"/>
    <p:sldId id="320" r:id="rId15"/>
    <p:sldId id="322" r:id="rId16"/>
    <p:sldId id="316" r:id="rId17"/>
    <p:sldId id="317" r:id="rId18"/>
    <p:sldId id="323" r:id="rId19"/>
    <p:sldId id="325" r:id="rId20"/>
    <p:sldId id="265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529E"/>
    <a:srgbClr val="004F9E"/>
    <a:srgbClr val="3861AA"/>
    <a:srgbClr val="2D4F8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4" autoAdjust="0"/>
    <p:restoredTop sz="94660"/>
  </p:normalViewPr>
  <p:slideViewPr>
    <p:cSldViewPr>
      <p:cViewPr varScale="1">
        <p:scale>
          <a:sx n="129" d="100"/>
          <a:sy n="129" d="100"/>
        </p:scale>
        <p:origin x="-7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23DD-9182-43F6-B707-18676BA3879D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46C38-9EF0-445B-82D2-DB628287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6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ERNlogo-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0"/>
          <p:cNvGraphicFramePr>
            <a:graphicFrameLocks noChangeAspect="1"/>
          </p:cNvGraphicFramePr>
          <p:nvPr userDrawn="1"/>
        </p:nvGraphicFramePr>
        <p:xfrm>
          <a:off x="0" y="0"/>
          <a:ext cx="11906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9" name="Image" r:id="rId4" imgW="2006349" imgH="10158730" progId="Photoshop.Image.8">
                  <p:embed/>
                </p:oleObj>
              </mc:Choice>
              <mc:Fallback>
                <p:oleObj name="Image" r:id="rId4" imgW="2006349" imgH="10158730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06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1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Tahoma" pitchFamily="34" charset="0"/>
              </a:rPr>
              <a:t>CERN IT Department</a:t>
            </a:r>
          </a:p>
          <a:p>
            <a:pPr algn="r" eaLnBrk="1" hangingPunct="1"/>
            <a:r>
              <a:rPr lang="en-US" altLang="en-US" sz="900">
                <a:latin typeface="Tahoma" pitchFamily="34" charset="0"/>
              </a:rPr>
              <a:t>CH-1211 Genève 23</a:t>
            </a:r>
          </a:p>
          <a:p>
            <a:pPr algn="r" eaLnBrk="1" hangingPunct="1"/>
            <a:r>
              <a:rPr lang="en-US" altLang="en-US" sz="900">
                <a:latin typeface="Tahoma" pitchFamily="34" charset="0"/>
              </a:rPr>
              <a:t>Switzerland</a:t>
            </a:r>
          </a:p>
          <a:p>
            <a:pPr algn="r" eaLnBrk="1" hangingPunct="1"/>
            <a:r>
              <a:rPr lang="en-US" altLang="en-US" sz="1100" b="1">
                <a:latin typeface="Tahoma" pitchFamily="34" charset="0"/>
              </a:rPr>
              <a:t>www.cern.ch/i</a:t>
            </a:r>
            <a:r>
              <a:rPr lang="en-US" altLang="en-US" sz="1000" b="1">
                <a:latin typeface="Tahoma" pitchFamily="34" charset="0"/>
              </a:rPr>
              <a:t>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31" descr="banner-ITonly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r="23972"/>
          <a:stretch/>
        </p:blipFill>
        <p:spPr bwMode="auto">
          <a:xfrm>
            <a:off x="1188000" y="0"/>
            <a:ext cx="6084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banner07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"/>
          <a:stretch/>
        </p:blipFill>
        <p:spPr bwMode="auto">
          <a:xfrm>
            <a:off x="1676400" y="0"/>
            <a:ext cx="7470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6721" cy="84931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657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20C0453F-8844-477A-8D47-7DED6249F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43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05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62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5DBA82DB-1006-45AC-9A7B-3A3C647B5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32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1E690708-7C86-424E-92C8-08D015CF9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7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B999F3C6-33F2-459F-B177-EEB751120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1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43DAB718-21AF-4C08-A171-4F9883441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C2928712-8C31-4866-8733-7E618EA0C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8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7892C668-A8F4-4D1D-9D88-C19DBABED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77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4B018EA8-8333-4318-BE96-2705C5BCC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9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DB6E7EDB-223B-4357-B306-19648F3DD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8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5BE195B9-E29D-4E79-9E7E-ED1CE647E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6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 Presentation title - </a:t>
            </a:r>
            <a:fld id="{38E6E3AF-452D-47AF-9EC8-EAF233FDA3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877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D57974C9-9377-4AA5-A1E1-F16F8FDFA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136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3783332E-FBC5-41DB-A042-1D65A13D0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8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C4586354-EDBC-45BF-9561-7665D4D7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0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130266F6-82E9-4FA4-9F48-171DE08CD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7771A8AD-3DA0-4389-AB2C-894E1D0EA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56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E4C1A90E-DA6B-4612-BF0D-8BC51D15C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37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5A0ABF4E-7629-42EB-BCD2-720081D8F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23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B4AF432C-E8AE-4835-9E7D-6E3DBD24B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A00BF8D9-15F2-435C-B1B1-E29E08AF7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9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Presentation title - </a:t>
            </a:r>
            <a:fld id="{9A7E18C2-1272-4959-8FCC-0B9DB1B59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8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banner-ITonl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6720" y="0"/>
            <a:ext cx="505127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r>
              <a:rPr lang="en-US" altLang="en-US" dirty="0" smtClean="0"/>
              <a:t> Presentation title - </a:t>
            </a:r>
            <a:fld id="{84DEB29D-8D6F-45E2-ABCF-D58B0155B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30" name="Picture 24" descr="CERNlogo-rg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Tahoma" pitchFamily="34" charset="0"/>
              </a:rPr>
              <a:t>CERN IT Department</a:t>
            </a:r>
          </a:p>
          <a:p>
            <a:pPr algn="r" eaLnBrk="1" hangingPunct="1"/>
            <a:r>
              <a:rPr lang="en-US" altLang="en-US" sz="900">
                <a:latin typeface="Tahoma" pitchFamily="34" charset="0"/>
              </a:rPr>
              <a:t>CH-1211 Genève 23</a:t>
            </a:r>
          </a:p>
          <a:p>
            <a:pPr algn="r" eaLnBrk="1" hangingPunct="1"/>
            <a:r>
              <a:rPr lang="en-US" altLang="en-US" sz="900">
                <a:latin typeface="Tahoma" pitchFamily="34" charset="0"/>
              </a:rPr>
              <a:t>Switzerland</a:t>
            </a:r>
          </a:p>
          <a:p>
            <a:pPr algn="r" eaLnBrk="1" hangingPunct="1"/>
            <a:r>
              <a:rPr lang="en-US" altLang="en-US" sz="1100" b="1">
                <a:latin typeface="Tahoma" pitchFamily="34" charset="0"/>
              </a:rPr>
              <a:t>www.cern.ch/i</a:t>
            </a:r>
            <a:r>
              <a:rPr lang="en-US" altLang="en-US" sz="1000" b="1">
                <a:latin typeface="Tahoma" pitchFamily="34" charset="0"/>
              </a:rPr>
              <a:t>t</a:t>
            </a:r>
          </a:p>
        </p:txBody>
      </p:sp>
      <p:graphicFrame>
        <p:nvGraphicFramePr>
          <p:cNvPr id="1032" name="Object 35"/>
          <p:cNvGraphicFramePr>
            <a:graphicFrameLocks noChangeAspect="1"/>
          </p:cNvGraphicFramePr>
          <p:nvPr userDrawn="1"/>
        </p:nvGraphicFramePr>
        <p:xfrm>
          <a:off x="0" y="0"/>
          <a:ext cx="11906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Image" r:id="rId16" imgW="2006349" imgH="10158730" progId="Photoshop.Image.8">
                  <p:embed/>
                </p:oleObj>
              </mc:Choice>
              <mc:Fallback>
                <p:oleObj name="Image" r:id="rId16" imgW="2006349" imgH="10158730" progId="Photoshop.Imag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06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6721" cy="84931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anner-ITonl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r>
              <a:rPr lang="en-US" altLang="en-US"/>
              <a:t> Presentation title - </a:t>
            </a:r>
            <a:fld id="{A25E1A62-93C2-44F5-8B69-B2F63286F8DC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3318" name="Object 14"/>
          <p:cNvGraphicFramePr>
            <a:graphicFrameLocks noChangeAspect="1"/>
          </p:cNvGraphicFramePr>
          <p:nvPr userDrawn="1"/>
        </p:nvGraphicFramePr>
        <p:xfrm>
          <a:off x="0" y="0"/>
          <a:ext cx="11969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" name="Image" r:id="rId15" imgW="2006349" imgH="1422222" progId="Photoshop.Image.8">
                  <p:embed/>
                </p:oleObj>
              </mc:Choice>
              <mc:Fallback>
                <p:oleObj name="Image" r:id="rId15" imgW="2006349" imgH="1422222" progId="Photoshop.Imag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697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ir.cern.ch/" TargetMode="External"/><Relationship Id="rId2" Type="http://schemas.openxmlformats.org/officeDocument/2006/relationships/hyperlink" Target="https://information-technology.web.cern.ch/staff/openday-201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rmation-technology.web.cern.ch/staff/openday-20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895600"/>
            <a:ext cx="6553200" cy="10890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GB" sz="2400" dirty="0"/>
              <a:t>Training for Guides in Computer Centre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CERN Open Days 2013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95800"/>
            <a:ext cx="6324600" cy="12954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ea typeface="ＭＳ Ｐゴシック" pitchFamily="34" charset="-128"/>
              </a:rPr>
              <a:t>20</a:t>
            </a:r>
            <a:r>
              <a:rPr lang="en-US" altLang="en-US" sz="2000" b="1" baseline="30000" dirty="0" smtClean="0">
                <a:ea typeface="ＭＳ Ｐゴシック" pitchFamily="34" charset="-128"/>
              </a:rPr>
              <a:t>th</a:t>
            </a:r>
            <a:r>
              <a:rPr lang="en-US" altLang="en-US" sz="2000" b="1" dirty="0" smtClean="0">
                <a:ea typeface="ＭＳ Ｐゴシック" pitchFamily="34" charset="-128"/>
              </a:rPr>
              <a:t> September 2013</a:t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1050" b="1" dirty="0" smtClean="0">
                <a:ea typeface="ＭＳ Ｐゴシック" pitchFamily="34" charset="-128"/>
              </a:rPr>
              <a:t> </a:t>
            </a:r>
          </a:p>
          <a:p>
            <a:pPr algn="l" eaLnBrk="1" hangingPunct="1"/>
            <a:r>
              <a:rPr lang="en-US" altLang="en-US" sz="2000" b="1" dirty="0" smtClean="0">
                <a:ea typeface="ＭＳ Ｐゴシック" pitchFamily="34" charset="-128"/>
              </a:rPr>
              <a:t/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1800" b="1" dirty="0" smtClean="0">
                <a:ea typeface="ＭＳ Ｐゴシック" pitchFamily="34" charset="-128"/>
              </a:rPr>
              <a:t>IT Volunteer Coordination:</a:t>
            </a:r>
            <a:br>
              <a:rPr lang="en-US" altLang="en-US" sz="1800" b="1" dirty="0" smtClean="0">
                <a:ea typeface="ＭＳ Ｐゴシック" pitchFamily="34" charset="-128"/>
              </a:rPr>
            </a:br>
            <a:r>
              <a:rPr lang="en-US" altLang="en-US" sz="1800" b="1" dirty="0" smtClean="0">
                <a:ea typeface="ＭＳ Ｐゴシック" pitchFamily="34" charset="-128"/>
              </a:rPr>
              <a:t>Andreas Wagner</a:t>
            </a:r>
            <a:r>
              <a:rPr lang="en-US" altLang="en-US" sz="1800" b="1" dirty="0">
                <a:ea typeface="ＭＳ Ｐゴシック" pitchFamily="34" charset="-128"/>
              </a:rPr>
              <a:t>, </a:t>
            </a:r>
            <a:r>
              <a:rPr lang="en-US" altLang="en-US" sz="1800" b="1" dirty="0" err="1">
                <a:ea typeface="ＭＳ Ｐゴシック" pitchFamily="34" charset="-128"/>
              </a:rPr>
              <a:t>Pawel</a:t>
            </a:r>
            <a:r>
              <a:rPr lang="en-US" altLang="en-US" sz="1800" b="1" dirty="0">
                <a:ea typeface="ＭＳ Ｐゴシック" pitchFamily="34" charset="-128"/>
              </a:rPr>
              <a:t> </a:t>
            </a:r>
            <a:r>
              <a:rPr lang="en-US" altLang="en-US" sz="1800" b="1" dirty="0" err="1" smtClean="0">
                <a:ea typeface="ＭＳ Ｐゴシック" pitchFamily="34" charset="-128"/>
              </a:rPr>
              <a:t>Grzywaczewski</a:t>
            </a:r>
            <a:endParaRPr lang="en-US" altLang="en-US" sz="2000" b="1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7086600" cy="1461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/>
              <a:t>CC Tour – </a:t>
            </a:r>
            <a:r>
              <a:rPr lang="en-GB" sz="2400" dirty="0" smtClean="0"/>
              <a:t>Groups 1,2,3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7086600" cy="5181600"/>
          </a:xfrm>
        </p:spPr>
        <p:txBody>
          <a:bodyPr/>
          <a:lstStyle/>
          <a:p>
            <a:r>
              <a:rPr lang="en-GB" sz="2000" dirty="0" smtClean="0"/>
              <a:t>Visitors Flow (Main machine </a:t>
            </a:r>
            <a:r>
              <a:rPr lang="en-GB" sz="2000" dirty="0"/>
              <a:t>room </a:t>
            </a:r>
            <a:r>
              <a:rPr lang="en-GB" sz="2000" dirty="0" smtClean="0"/>
              <a:t>513-R-050):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pic>
        <p:nvPicPr>
          <p:cNvPr id="30722" name="Picture 2" descr="G:\Users\a\awagner\Documents\Presentations\OpenDays2013\images\OpenDays_513-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39" y="1654302"/>
            <a:ext cx="6531937" cy="421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4876800"/>
            <a:ext cx="1981200" cy="14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52" y="1739348"/>
            <a:ext cx="6314782" cy="42804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114300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/>
              <a:t>Visitors Flow (Vault 513-S-035):</a:t>
            </a:r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/>
              <a:t>CC Tour – Groups </a:t>
            </a:r>
            <a:r>
              <a:rPr lang="en-GB" sz="2400" dirty="0" smtClean="0"/>
              <a:t>4,5,6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4876800"/>
            <a:ext cx="1981200" cy="14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5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/>
              <a:t>CC Tour – </a:t>
            </a:r>
            <a:r>
              <a:rPr lang="en-GB" sz="2400" dirty="0" smtClean="0"/>
              <a:t>Group 7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47800" y="114300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/>
              <a:t>Visitors Flow (513 first floor):</a:t>
            </a:r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  <a:p>
            <a:pPr lvl="1">
              <a:buFont typeface="Arial" pitchFamily="34" charset="0"/>
              <a:buChar char="•"/>
            </a:pPr>
            <a:endParaRPr lang="en-GB" sz="1600" kern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15462"/>
            <a:ext cx="6476999" cy="4490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4876800"/>
            <a:ext cx="1981200" cy="14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5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Guiding a </a:t>
            </a:r>
            <a:r>
              <a:rPr lang="en-GB" sz="2400" dirty="0" smtClean="0"/>
              <a:t>group through the CC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Guiding a group</a:t>
            </a:r>
          </a:p>
          <a:p>
            <a:pPr lvl="1"/>
            <a:r>
              <a:rPr lang="en-GB" sz="1800" dirty="0" smtClean="0"/>
              <a:t>Two Guides per group</a:t>
            </a:r>
          </a:p>
          <a:p>
            <a:pPr lvl="1"/>
            <a:r>
              <a:rPr lang="en-GB" sz="1800" dirty="0" smtClean="0"/>
              <a:t>Guide 1:</a:t>
            </a:r>
          </a:p>
          <a:p>
            <a:pPr lvl="2"/>
            <a:r>
              <a:rPr lang="en-GB" sz="1400" dirty="0" smtClean="0"/>
              <a:t> gives </a:t>
            </a:r>
            <a:r>
              <a:rPr lang="en-GB" sz="1400" dirty="0"/>
              <a:t>the </a:t>
            </a:r>
            <a:r>
              <a:rPr lang="en-GB" sz="1400" dirty="0" smtClean="0"/>
              <a:t>explanation </a:t>
            </a:r>
          </a:p>
          <a:p>
            <a:pPr lvl="1"/>
            <a:r>
              <a:rPr lang="en-GB" sz="1800" dirty="0" smtClean="0"/>
              <a:t>Guide 2:</a:t>
            </a:r>
          </a:p>
          <a:p>
            <a:pPr lvl="2"/>
            <a:r>
              <a:rPr lang="en-GB" sz="1400" dirty="0" smtClean="0"/>
              <a:t>Ensures group stays together</a:t>
            </a:r>
          </a:p>
          <a:p>
            <a:pPr lvl="2"/>
            <a:r>
              <a:rPr lang="en-GB" sz="1400" dirty="0" smtClean="0"/>
              <a:t>keeps the time</a:t>
            </a:r>
          </a:p>
          <a:p>
            <a:pPr lvl="2"/>
            <a:r>
              <a:rPr lang="en-GB" sz="1400" dirty="0" smtClean="0"/>
              <a:t>watches </a:t>
            </a:r>
            <a:r>
              <a:rPr lang="en-GB" sz="1400" smtClean="0"/>
              <a:t>other groups </a:t>
            </a:r>
            <a:endParaRPr lang="en-GB" sz="1400" dirty="0" smtClean="0"/>
          </a:p>
          <a:p>
            <a:pPr lvl="1"/>
            <a:r>
              <a:rPr lang="en-GB" sz="1800" dirty="0" smtClean="0"/>
              <a:t>The main objective is to </a:t>
            </a:r>
            <a:r>
              <a:rPr lang="en-GB" sz="1800" b="1" dirty="0" smtClean="0">
                <a:solidFill>
                  <a:srgbClr val="00529E"/>
                </a:solidFill>
              </a:rPr>
              <a:t>show</a:t>
            </a:r>
            <a:r>
              <a:rPr lang="en-GB" sz="1800" dirty="0" smtClean="0"/>
              <a:t> the CC </a:t>
            </a:r>
            <a:br>
              <a:rPr lang="en-GB" sz="1800" dirty="0" smtClean="0"/>
            </a:br>
            <a:r>
              <a:rPr lang="en-GB" sz="1800" dirty="0" smtClean="0">
                <a:sym typeface="Wingdings"/>
              </a:rPr>
              <a:t></a:t>
            </a:r>
            <a:r>
              <a:rPr lang="en-GB" sz="1800" dirty="0" smtClean="0"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sym typeface="Wingdings" panose="05000000000000000000" pitchFamily="2" charset="2"/>
              </a:rPr>
              <a:t>you have only few minutes for explanations inside the machine rooms!</a:t>
            </a:r>
          </a:p>
          <a:p>
            <a:pPr lvl="1"/>
            <a:r>
              <a:rPr lang="en-GB" sz="1800" dirty="0" smtClean="0"/>
              <a:t>Stick to the time, questions after the visit in/around the exit tent (no more than 5 minutes)</a:t>
            </a:r>
          </a:p>
          <a:p>
            <a:pPr lvl="1"/>
            <a:r>
              <a:rPr lang="en-GB" sz="1800" dirty="0" smtClean="0"/>
              <a:t>Return timely to the video tent exit for the next tour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 Open Days - Training Session for CC Guides - </a:t>
            </a:r>
            <a:fld id="{38E6E3AF-452D-47AF-9EC8-EAF233FDA3C0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8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Guiding a </a:t>
            </a:r>
            <a:r>
              <a:rPr lang="en-GB" sz="2400" dirty="0" smtClean="0"/>
              <a:t>group through the CC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Guiding a </a:t>
            </a:r>
            <a:r>
              <a:rPr lang="en-GB" sz="2400" dirty="0" smtClean="0"/>
              <a:t>group </a:t>
            </a:r>
            <a:r>
              <a:rPr lang="en-GB" sz="2400" dirty="0"/>
              <a:t>- dos and </a:t>
            </a:r>
            <a:r>
              <a:rPr lang="en-GB" sz="2400" dirty="0" smtClean="0"/>
              <a:t>don'ts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It will be very busy, so take care that groups don’t mix!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Guide 2 is always the last person when moving the group!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Do not try to overtake other groups!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If there are some problems with a group, be firm but polite, and feel free to end the tour at any time and get help if necessary!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If you do have a CERN GSM, please bring it along!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/>
              <a:t>We will give you all relevant numbers of IT organisers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Guiding </a:t>
            </a:r>
            <a:r>
              <a:rPr lang="en-GB" sz="1800" dirty="0" smtClean="0"/>
              <a:t>language</a:t>
            </a:r>
          </a:p>
          <a:p>
            <a:pPr lvl="2"/>
            <a:endParaRPr lang="en-GB" sz="1600" dirty="0"/>
          </a:p>
          <a:p>
            <a:pPr lvl="2"/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 Open Days - Training Session for CC Guides - </a:t>
            </a:r>
            <a:fld id="{38E6E3AF-452D-47AF-9EC8-EAF233FDA3C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94510"/>
              </p:ext>
            </p:extLst>
          </p:nvPr>
        </p:nvGraphicFramePr>
        <p:xfrm>
          <a:off x="2209800" y="4419600"/>
          <a:ext cx="5105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01800"/>
                <a:gridCol w="1701800"/>
              </a:tblGrid>
              <a:tr h="23368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Default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Guide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 Language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~Time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513-R-050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513-S-035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  9:00 – 12:00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French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English</a:t>
                      </a:r>
                      <a:endParaRPr lang="en-GB" sz="1100" dirty="0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12:00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– 14:30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English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French</a:t>
                      </a:r>
                      <a:endParaRPr lang="en-GB" sz="1100" dirty="0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14:30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– 17:30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English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French</a:t>
                      </a:r>
                      <a:endParaRPr lang="en-GB" sz="1100" dirty="0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17:30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– 20:00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English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720" y="0"/>
            <a:ext cx="5508480" cy="838200"/>
          </a:xfrm>
        </p:spPr>
        <p:txBody>
          <a:bodyPr/>
          <a:lstStyle/>
          <a:p>
            <a:r>
              <a:rPr lang="en-GB" sz="2400" dirty="0"/>
              <a:t>Computer Centre - facts and </a:t>
            </a:r>
            <a:r>
              <a:rPr lang="en-GB" sz="2400" dirty="0" smtClean="0"/>
              <a:t>figures (I)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Computing power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10,000 servers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90,000 processor cores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hosted in 3 CC rooms of 513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To cover CERN’s needs, since 2013 also CC extension in Wigner Research Centre for Physics in Hungary</a:t>
            </a:r>
            <a:br>
              <a:rPr lang="en-GB" sz="1200" dirty="0" smtClean="0"/>
            </a:br>
            <a:endParaRPr lang="en-GB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Storage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LHC experiments produce </a:t>
            </a:r>
            <a:r>
              <a:rPr lang="en-GB" sz="1200" dirty="0" smtClean="0"/>
              <a:t>over 25 </a:t>
            </a:r>
            <a:r>
              <a:rPr lang="en-GB" sz="1200" dirty="0" smtClean="0"/>
              <a:t>P</a:t>
            </a:r>
            <a:r>
              <a:rPr lang="en-GB" sz="1200" dirty="0" smtClean="0"/>
              <a:t>etabyte</a:t>
            </a:r>
            <a:r>
              <a:rPr lang="en-GB" sz="1200" dirty="0" smtClean="0"/>
              <a:t> </a:t>
            </a:r>
            <a:r>
              <a:rPr lang="en-GB" sz="1200" dirty="0"/>
              <a:t>per </a:t>
            </a:r>
            <a:r>
              <a:rPr lang="en-GB" sz="1200" dirty="0" smtClean="0"/>
              <a:t>year (</a:t>
            </a:r>
            <a:r>
              <a:rPr lang="en-GB" sz="1050" dirty="0"/>
              <a:t>1 </a:t>
            </a:r>
            <a:r>
              <a:rPr lang="en-GB" sz="1050" dirty="0"/>
              <a:t>PB</a:t>
            </a:r>
            <a:r>
              <a:rPr lang="en-GB" sz="1050" dirty="0" smtClean="0"/>
              <a:t> </a:t>
            </a:r>
            <a:r>
              <a:rPr lang="en-GB" sz="1050" dirty="0"/>
              <a:t>= 1,000,000 </a:t>
            </a:r>
            <a:r>
              <a:rPr lang="en-GB" sz="1050" dirty="0" smtClean="0"/>
              <a:t>GB</a:t>
            </a:r>
            <a:r>
              <a:rPr lang="en-GB" sz="1200" dirty="0" smtClean="0"/>
              <a:t>)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25 </a:t>
            </a:r>
            <a:r>
              <a:rPr lang="en-GB" sz="1200" dirty="0" smtClean="0"/>
              <a:t>PB</a:t>
            </a:r>
            <a:r>
              <a:rPr lang="en-GB" sz="1200" dirty="0" smtClean="0"/>
              <a:t> </a:t>
            </a:r>
            <a:r>
              <a:rPr lang="en-GB" sz="1200" dirty="0" smtClean="0"/>
              <a:t>equivalent 5 </a:t>
            </a:r>
            <a:r>
              <a:rPr lang="en-GB" sz="1200" dirty="0"/>
              <a:t>million DVDs, </a:t>
            </a:r>
            <a:r>
              <a:rPr lang="en-GB" sz="1200" dirty="0" smtClean="0"/>
              <a:t>stacked would </a:t>
            </a:r>
            <a:r>
              <a:rPr lang="en-GB" sz="1200" dirty="0"/>
              <a:t>be tower of </a:t>
            </a:r>
            <a:r>
              <a:rPr lang="en-GB" sz="1200" dirty="0" smtClean="0"/>
              <a:t>6 </a:t>
            </a:r>
            <a:r>
              <a:rPr lang="en-GB" sz="1200" dirty="0" smtClean="0"/>
              <a:t>km height</a:t>
            </a:r>
            <a:endParaRPr lang="en-GB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Total data stored at CERN: 100 petabytes   (~ 700 years of HD quality movies)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More than 480 million </a:t>
            </a:r>
            <a:r>
              <a:rPr lang="en-GB" sz="1200" dirty="0" smtClean="0"/>
              <a:t>experiment files </a:t>
            </a:r>
            <a:r>
              <a:rPr lang="en-GB" sz="1200" dirty="0"/>
              <a:t>are stored in data centre</a:t>
            </a:r>
            <a:br>
              <a:rPr lang="en-GB" sz="1200" dirty="0"/>
            </a:b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WLCG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More than 160 data centres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CERN provides about 15% of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Allows more than 10,000 physicists to access LHC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250,000 jobs run </a:t>
            </a:r>
            <a:r>
              <a:rPr lang="en-GB" sz="1200" dirty="0" smtClean="0"/>
              <a:t>concurrently on the Grid 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marL="457200" lvl="2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 Open Days - Training Session for CC Guides - </a:t>
            </a:r>
            <a:fld id="{38E6E3AF-452D-47AF-9EC8-EAF233FDA3C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19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720" y="0"/>
            <a:ext cx="5508480" cy="838200"/>
          </a:xfrm>
        </p:spPr>
        <p:txBody>
          <a:bodyPr/>
          <a:lstStyle/>
          <a:p>
            <a:r>
              <a:rPr lang="en-GB" sz="2400" dirty="0"/>
              <a:t>Computer Centre - facts and </a:t>
            </a:r>
            <a:r>
              <a:rPr lang="en-GB" sz="2400" dirty="0" smtClean="0"/>
              <a:t>figures (II)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Networking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35,000 km of optical fibre needed to transfer large amount of LHC data to and from 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Two 100 Gigabit per second circuits connect CC and Wigner data </a:t>
            </a:r>
            <a:r>
              <a:rPr lang="en-GB" sz="1200" dirty="0" smtClean="0"/>
              <a:t>centre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200" dirty="0" smtClean="0"/>
              <a:t>(the </a:t>
            </a:r>
            <a:r>
              <a:rPr lang="en-GB" sz="1200" dirty="0"/>
              <a:t>first </a:t>
            </a:r>
            <a:r>
              <a:rPr lang="en-GB" sz="1200" dirty="0" smtClean="0"/>
              <a:t>international 100 </a:t>
            </a:r>
            <a:r>
              <a:rPr lang="en-GB" sz="1200" dirty="0"/>
              <a:t>Gb/s circuits </a:t>
            </a:r>
            <a:r>
              <a:rPr lang="en-GB" sz="1200" dirty="0" smtClean="0"/>
              <a:t>in production worldwide)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Each day equivalent of 210,000 DVDs of data processed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Capacity of 4000 simultaneous Wi-Fi connections (6000 devices connected every day)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Electricity</a:t>
            </a: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3.5 megawatt max </a:t>
            </a:r>
            <a:r>
              <a:rPr lang="en-GB" sz="1200" dirty="0" smtClean="0"/>
              <a:t>computing power </a:t>
            </a:r>
            <a:r>
              <a:rPr lang="en-GB" sz="1200" dirty="0"/>
              <a:t>consumption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CC protected by </a:t>
            </a:r>
            <a:r>
              <a:rPr lang="en-GB" sz="1200" dirty="0"/>
              <a:t>UPS </a:t>
            </a:r>
            <a:r>
              <a:rPr lang="en-GB" sz="1200" dirty="0" smtClean="0"/>
              <a:t>(</a:t>
            </a:r>
            <a:r>
              <a:rPr lang="en-GB" sz="1200" dirty="0"/>
              <a:t>Uninterruptable Power </a:t>
            </a:r>
            <a:r>
              <a:rPr lang="en-GB" sz="1200" dirty="0" smtClean="0"/>
              <a:t>Supply)</a:t>
            </a:r>
            <a:endParaRPr lang="en-GB" sz="1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000" dirty="0"/>
              <a:t>Allows to start diesel generators for critical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000" dirty="0"/>
              <a:t>Provide time to shut down non-critical systems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dirty="0"/>
              <a:t/>
            </a:r>
            <a:br>
              <a:rPr lang="en-GB" sz="800" dirty="0"/>
            </a:b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Cooling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Main Machine room, chilled air via blue </a:t>
            </a:r>
            <a:r>
              <a:rPr lang="en-GB" sz="1200" dirty="0" smtClean="0"/>
              <a:t>ducts, into false </a:t>
            </a:r>
            <a:r>
              <a:rPr lang="en-GB" sz="1200" dirty="0"/>
              <a:t>floor </a:t>
            </a:r>
            <a:r>
              <a:rPr lang="en-GB" sz="1200" dirty="0" smtClean="0"/>
              <a:t>and then into </a:t>
            </a:r>
            <a:r>
              <a:rPr lang="en-GB" sz="1200" dirty="0"/>
              <a:t>closed server aisles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Vault also water cooled racks </a:t>
            </a:r>
            <a:r>
              <a:rPr lang="en-GB" sz="1200" dirty="0" smtClean="0"/>
              <a:t>(higher cooling capacity per rack) </a:t>
            </a:r>
            <a:endParaRPr lang="en-GB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Cold air temperature 14-21 ºC </a:t>
            </a:r>
          </a:p>
          <a:p>
            <a:pPr marL="0" indent="0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457200" lvl="2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 Open Days - Training Session for CC Guides - </a:t>
            </a:r>
            <a:fld id="{38E6E3AF-452D-47AF-9EC8-EAF233FDA3C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83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279880" cy="838200"/>
          </a:xfrm>
        </p:spPr>
        <p:txBody>
          <a:bodyPr/>
          <a:lstStyle/>
          <a:p>
            <a:pPr lvl="1"/>
            <a:r>
              <a:rPr lang="en-GB" sz="2400" dirty="0" smtClean="0"/>
              <a:t>Time Slots -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CERN Open Days IT Volunteers:</a:t>
            </a:r>
            <a:br>
              <a:rPr lang="en-GB" sz="2400" dirty="0" smtClean="0"/>
            </a:b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Open Days for public: </a:t>
            </a:r>
            <a:r>
              <a:rPr lang="en-GB" sz="2000" dirty="0"/>
              <a:t> </a:t>
            </a:r>
            <a:r>
              <a:rPr lang="en-GB" sz="2000" dirty="0" smtClean="0"/>
              <a:t>Saturday &amp; Sunday 9:00 – 20:00</a:t>
            </a:r>
            <a:br>
              <a:rPr lang="en-GB" sz="2000" dirty="0" smtClean="0"/>
            </a:b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For IT volunteers: </a:t>
            </a:r>
          </a:p>
          <a:p>
            <a:pPr marL="457200" lvl="1" indent="0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3293982"/>
            <a:ext cx="6770838" cy="1966399"/>
            <a:chOff x="1335437" y="3293982"/>
            <a:chExt cx="6807001" cy="1966399"/>
          </a:xfrm>
        </p:grpSpPr>
        <p:grpSp>
          <p:nvGrpSpPr>
            <p:cNvPr id="8" name="Group 7"/>
            <p:cNvGrpSpPr/>
            <p:nvPr/>
          </p:nvGrpSpPr>
          <p:grpSpPr>
            <a:xfrm>
              <a:off x="1335437" y="3293982"/>
              <a:ext cx="6807001" cy="1169552"/>
              <a:chOff x="1259237" y="4621648"/>
              <a:chExt cx="6807001" cy="11695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59237" y="4621648"/>
                <a:ext cx="326563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GB" sz="2000" b="1" dirty="0"/>
                  <a:t>Saturday </a:t>
                </a:r>
              </a:p>
              <a:p>
                <a:pPr lvl="2"/>
                <a:r>
                  <a:rPr lang="en-GB" sz="1600" dirty="0" smtClean="0"/>
                  <a:t>Morning</a:t>
                </a:r>
                <a:r>
                  <a:rPr lang="en-GB" sz="1600" dirty="0"/>
                  <a:t>:   </a:t>
                </a:r>
                <a:r>
                  <a:rPr lang="en-GB" sz="1600" dirty="0" smtClean="0"/>
                  <a:t> </a:t>
                </a:r>
                <a:r>
                  <a:rPr lang="en-GB" sz="1600" dirty="0"/>
                  <a:t>8:00 - 15:00</a:t>
                </a:r>
              </a:p>
              <a:p>
                <a:pPr lvl="2"/>
                <a:r>
                  <a:rPr lang="en-GB" sz="1600" dirty="0" smtClean="0"/>
                  <a:t>Afternoon </a:t>
                </a:r>
                <a:r>
                  <a:rPr lang="en-GB" sz="1600" dirty="0"/>
                  <a:t>14:00 - 21:00</a:t>
                </a:r>
              </a:p>
              <a:p>
                <a:endParaRPr lang="en-GB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00600" y="4621649"/>
                <a:ext cx="326563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GB" sz="2000" b="1" dirty="0" smtClean="0"/>
                  <a:t>Sunday</a:t>
                </a:r>
                <a:r>
                  <a:rPr lang="en-GB" sz="2000" dirty="0" smtClean="0"/>
                  <a:t> </a:t>
                </a:r>
                <a:endParaRPr lang="en-GB" sz="2000" dirty="0"/>
              </a:p>
              <a:p>
                <a:pPr lvl="2"/>
                <a:r>
                  <a:rPr lang="en-GB" sz="1600" dirty="0"/>
                  <a:t>Morning:    8:00 - 15:00</a:t>
                </a:r>
              </a:p>
              <a:p>
                <a:pPr lvl="2"/>
                <a:r>
                  <a:rPr lang="en-GB" sz="1600" dirty="0"/>
                  <a:t>Afternoon 14:00 - 21:00</a:t>
                </a:r>
              </a:p>
              <a:p>
                <a:endParaRPr lang="en-GB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676401" y="4337051"/>
              <a:ext cx="64298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smtClean="0"/>
                <a:t>Handover of activities: ~14:30</a:t>
              </a:r>
            </a:p>
            <a:p>
              <a:endParaRPr lang="en-GB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00200" y="5346306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Note: </a:t>
            </a:r>
            <a:r>
              <a:rPr lang="en-GB" sz="1600" dirty="0">
                <a:solidFill>
                  <a:srgbClr val="006600"/>
                </a:solidFill>
              </a:rPr>
              <a:t>We are still in process to recruiting </a:t>
            </a:r>
            <a:r>
              <a:rPr lang="en-GB" sz="1600" dirty="0" smtClean="0">
                <a:solidFill>
                  <a:srgbClr val="006600"/>
                </a:solidFill>
              </a:rPr>
              <a:t>additional IT volunteers </a:t>
            </a:r>
            <a:r>
              <a:rPr lang="en-GB" sz="1600" dirty="0">
                <a:solidFill>
                  <a:srgbClr val="006600"/>
                </a:solidFill>
              </a:rPr>
              <a:t>in order to allow for some breaks during your shifts!</a:t>
            </a:r>
          </a:p>
        </p:txBody>
      </p:sp>
    </p:spTree>
    <p:extLst>
      <p:ext uri="{BB962C8B-B14F-4D97-AF65-F5344CB8AC3E}">
        <p14:creationId xmlns:p14="http://schemas.microsoft.com/office/powerpoint/2010/main" val="40218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r>
              <a:rPr lang="en-GB" sz="2000" dirty="0"/>
              <a:t>Don’t forget to sign up for ‘Hand-On’ Training </a:t>
            </a:r>
            <a:r>
              <a:rPr lang="en-GB" sz="2000" dirty="0" smtClean="0"/>
              <a:t>Sessions</a:t>
            </a:r>
          </a:p>
          <a:p>
            <a:endParaRPr lang="en-GB" sz="2000" dirty="0"/>
          </a:p>
          <a:p>
            <a:r>
              <a:rPr lang="en-GB" sz="2000" dirty="0" smtClean="0"/>
              <a:t>This presentation and further relevant information will be made available on the IT Open Days Volunteer pages: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dirty="0" smtClean="0">
                <a:hlinkClick r:id="rId2"/>
              </a:rPr>
              <a:t>https://information-technology.web.cern.ch/staff/openday-2013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endParaRPr lang="en-GB" sz="1800" b="1" dirty="0" smtClean="0"/>
          </a:p>
          <a:p>
            <a:r>
              <a:rPr lang="en-GB" sz="1800" dirty="0" smtClean="0"/>
              <a:t>Please do follow the SIR “Open Days” module: </a:t>
            </a:r>
            <a:r>
              <a:rPr lang="en-GB" sz="1800" dirty="0" smtClean="0">
                <a:hlinkClick r:id="rId3"/>
              </a:rPr>
              <a:t>http://sir.cern.ch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639760" y="5029200"/>
            <a:ext cx="6692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volunteering to make the Open Days 2013</a:t>
            </a:r>
            <a:br>
              <a:rPr lang="en-GB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GB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great event for IT and for CERN!</a:t>
            </a:r>
            <a:endParaRPr lang="en-GB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Questions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Information Session for IT volunteers </a:t>
            </a:r>
            <a:r>
              <a:rPr lang="en-US" altLang="en-US" dirty="0" smtClean="0"/>
              <a:t>- </a:t>
            </a:r>
            <a:fld id="{38E6E3AF-452D-47AF-9EC8-EAF233FDA3C0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967335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F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4F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9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720" y="0"/>
            <a:ext cx="5584680" cy="838200"/>
          </a:xfrm>
        </p:spPr>
        <p:txBody>
          <a:bodyPr/>
          <a:lstStyle/>
          <a:p>
            <a:r>
              <a:rPr lang="en-GB" sz="2400" dirty="0"/>
              <a:t>Training for Guides in Computer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CC Tours – Visitors Flow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Guiding a group through the </a:t>
            </a:r>
            <a:r>
              <a:rPr lang="en-GB" sz="2000" dirty="0" smtClean="0"/>
              <a:t>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Computer </a:t>
            </a:r>
            <a:r>
              <a:rPr lang="en-GB" sz="2000" dirty="0"/>
              <a:t>Centre - facts and </a:t>
            </a:r>
            <a:r>
              <a:rPr lang="en-GB" sz="2000" dirty="0" smtClean="0"/>
              <a:t>figures</a:t>
            </a: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Questions 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Open Days - Training </a:t>
            </a:r>
            <a:r>
              <a:rPr lang="en-US" altLang="en-US" dirty="0"/>
              <a:t>Session for </a:t>
            </a:r>
            <a:r>
              <a:rPr lang="en-US" altLang="en-US" dirty="0" smtClean="0"/>
              <a:t>CC Guides - </a:t>
            </a:r>
            <a:fld id="{38E6E3AF-452D-47AF-9EC8-EAF233FDA3C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22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720" y="0"/>
            <a:ext cx="5279880" cy="838200"/>
          </a:xfrm>
        </p:spPr>
        <p:txBody>
          <a:bodyPr/>
          <a:lstStyle/>
          <a:p>
            <a:pPr lvl="1"/>
            <a:r>
              <a:rPr lang="en-GB" sz="2400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Clr>
                <a:srgbClr val="3861AA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Computer Centre Guides for Open Days:</a:t>
            </a:r>
          </a:p>
          <a:p>
            <a:pPr marL="742950" lvl="2" indent="-342900">
              <a:buClr>
                <a:srgbClr val="3861AA"/>
              </a:buClr>
            </a:pPr>
            <a:r>
              <a:rPr lang="en-GB" sz="1600" dirty="0"/>
              <a:t>as of 20.09.2013: 87 CC Guides total!</a:t>
            </a:r>
          </a:p>
          <a:p>
            <a:pPr marL="342900" lvl="1" indent="-342900">
              <a:buClr>
                <a:srgbClr val="3861AA"/>
              </a:buClr>
              <a:buFontTx/>
              <a:buChar char="•"/>
            </a:pPr>
            <a:endParaRPr lang="en-GB" sz="2000" dirty="0" smtClean="0"/>
          </a:p>
          <a:p>
            <a:pPr marL="342900" lvl="1" indent="-342900">
              <a:buClr>
                <a:srgbClr val="3861AA"/>
              </a:buClr>
              <a:buFontTx/>
              <a:buChar char="•"/>
            </a:pPr>
            <a:r>
              <a:rPr lang="en-GB" sz="2000" dirty="0" smtClean="0"/>
              <a:t>CC Guides - Training </a:t>
            </a:r>
            <a:r>
              <a:rPr lang="en-GB" sz="2000" dirty="0"/>
              <a:t>I</a:t>
            </a:r>
            <a:r>
              <a:rPr lang="en-GB" sz="2000" dirty="0" smtClean="0"/>
              <a:t>tinerary:</a:t>
            </a:r>
          </a:p>
          <a:p>
            <a:pPr marL="742950" lvl="2" indent="-342900">
              <a:buClr>
                <a:srgbClr val="3861AA"/>
              </a:buClr>
            </a:pPr>
            <a:r>
              <a:rPr lang="en-GB" sz="1600" dirty="0" smtClean="0"/>
              <a:t>Today’s training session</a:t>
            </a:r>
          </a:p>
          <a:p>
            <a:pPr marL="1200150" lvl="3" indent="-342900">
              <a:buClr>
                <a:srgbClr val="3861AA"/>
              </a:buClr>
            </a:pPr>
            <a:r>
              <a:rPr lang="en-GB" sz="1600" dirty="0" smtClean="0"/>
              <a:t>Will be recorded and made available</a:t>
            </a:r>
          </a:p>
          <a:p>
            <a:pPr marL="742950" lvl="2" indent="-342900">
              <a:buClr>
                <a:srgbClr val="3861AA"/>
              </a:buClr>
            </a:pPr>
            <a:r>
              <a:rPr lang="en-GB" sz="1600" dirty="0" smtClean="0"/>
              <a:t>Next week, </a:t>
            </a:r>
            <a:r>
              <a:rPr lang="en-GB" sz="1600" dirty="0"/>
              <a:t>5 </a:t>
            </a:r>
            <a:r>
              <a:rPr lang="en-GB" sz="1600" dirty="0" smtClean="0"/>
              <a:t>sessions ‘Hands-on’; please sign-up!</a:t>
            </a:r>
          </a:p>
          <a:p>
            <a:pPr marL="742950" lvl="2" indent="-342900">
              <a:buClr>
                <a:srgbClr val="3861AA"/>
              </a:buClr>
            </a:pPr>
            <a:r>
              <a:rPr lang="en-GB" sz="1600" dirty="0" smtClean="0"/>
              <a:t>Material </a:t>
            </a:r>
          </a:p>
          <a:p>
            <a:pPr marL="1200150" lvl="3" indent="-342900">
              <a:buClr>
                <a:srgbClr val="3861AA"/>
              </a:buClr>
            </a:pPr>
            <a:r>
              <a:rPr lang="en-GB" sz="1600" dirty="0" smtClean="0"/>
              <a:t>‘cheat-sheet’ with key info and numbers about CC</a:t>
            </a:r>
            <a:br>
              <a:rPr lang="en-GB" sz="1600" dirty="0" smtClean="0"/>
            </a:br>
            <a:endParaRPr lang="en-GB" sz="1600" dirty="0" smtClean="0"/>
          </a:p>
          <a:p>
            <a:pPr marL="857250" lvl="3" indent="0">
              <a:buClr>
                <a:srgbClr val="3861AA"/>
              </a:buClr>
              <a:buNone/>
            </a:pP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information-technology.web.cern.ch/staff/openday-2013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2400" dirty="0" smtClean="0"/>
          </a:p>
          <a:p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marL="457200" lvl="1" indent="0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661160" y="4953000"/>
            <a:ext cx="673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</a:t>
            </a:r>
            <a:r>
              <a:rPr lang="en-GB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for volunteering!</a:t>
            </a:r>
          </a:p>
        </p:txBody>
      </p:sp>
    </p:spTree>
    <p:extLst>
      <p:ext uri="{BB962C8B-B14F-4D97-AF65-F5344CB8AC3E}">
        <p14:creationId xmlns:p14="http://schemas.microsoft.com/office/powerpoint/2010/main" val="2749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 smtClean="0"/>
              <a:t>IT Visit Point and Activities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1101671"/>
            <a:ext cx="14622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Site Manager:</a:t>
            </a:r>
            <a:br>
              <a:rPr lang="en-GB" sz="1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b="1" dirty="0" smtClean="0"/>
              <a:t>Vincent Dore</a:t>
            </a:r>
            <a:endParaRPr lang="en-GB" sz="1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1393"/>
            <a:ext cx="5452335" cy="50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7693104" cy="2801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 smtClean="0"/>
              <a:t>Welcome &amp; Video Tent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8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 smtClean="0"/>
              <a:t>Open Days CC Video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 for the Open Days about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7 minutes’ video, 3 parts: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How computing evolved at CERN (from 1954 till now)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The role of the IT department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The data centre </a:t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Text in English and French</a:t>
            </a:r>
          </a:p>
          <a:p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71562"/>
            <a:ext cx="3124200" cy="1754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 smtClean="0"/>
              <a:t>Welcome &amp; Video Tent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620000" cy="51671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/>
              <a:t>CC </a:t>
            </a:r>
            <a:r>
              <a:rPr lang="en-GB" sz="2400" dirty="0" smtClean="0"/>
              <a:t>Tour </a:t>
            </a:r>
            <a:r>
              <a:rPr lang="en-GB" sz="2400" dirty="0"/>
              <a:t>– Visitors Flow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Open Days - Training Session for CC Guides - </a:t>
            </a:r>
            <a:fld id="{38E6E3AF-452D-47AF-9EC8-EAF233FDA3C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31303"/>
            <a:ext cx="7064692" cy="510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8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/>
              <a:t>CC Tour – Visitors Flow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Information Session for IT volunteers </a:t>
            </a:r>
            <a:r>
              <a:rPr lang="en-US" altLang="en-US" dirty="0" smtClean="0"/>
              <a:t>- </a:t>
            </a:r>
            <a:fld id="{38E6E3AF-452D-47AF-9EC8-EAF233FDA3C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5715000" cy="5181600"/>
          </a:xfrm>
        </p:spPr>
        <p:txBody>
          <a:bodyPr/>
          <a:lstStyle/>
          <a:p>
            <a:r>
              <a:rPr lang="en-GB" sz="2400" dirty="0" smtClean="0"/>
              <a:t>Visitors Flow - overview: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150 visitors / 15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divided into 7 groups, organised by language: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 smtClean="0"/>
              <a:t>Group 1,2,3: CC tour R-050  (20 visitors per group)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 smtClean="0"/>
              <a:t>Group 4,5,6: CC tour </a:t>
            </a:r>
            <a:r>
              <a:rPr lang="en-GB" sz="1200" dirty="0"/>
              <a:t>S-034  </a:t>
            </a:r>
            <a:r>
              <a:rPr lang="en-GB" sz="1200" dirty="0" smtClean="0"/>
              <a:t>(</a:t>
            </a:r>
            <a:r>
              <a:rPr lang="en-GB" sz="1200" dirty="0"/>
              <a:t>20 visitors per group</a:t>
            </a:r>
            <a:r>
              <a:rPr lang="en-GB" sz="1200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Group </a:t>
            </a:r>
            <a:r>
              <a:rPr lang="en-GB" sz="1200" dirty="0" smtClean="0"/>
              <a:t>7 </a:t>
            </a:r>
            <a:r>
              <a:rPr lang="en-GB" sz="1200" dirty="0"/>
              <a:t>(no en/</a:t>
            </a:r>
            <a:r>
              <a:rPr lang="en-GB" sz="1200" dirty="0" err="1"/>
              <a:t>fr</a:t>
            </a:r>
            <a:r>
              <a:rPr lang="en-GB" sz="1200" dirty="0"/>
              <a:t>): 513 1</a:t>
            </a:r>
            <a:r>
              <a:rPr lang="en-GB" sz="1200" baseline="30000" dirty="0"/>
              <a:t>st</a:t>
            </a:r>
            <a:r>
              <a:rPr lang="en-GB" sz="1200" dirty="0"/>
              <a:t> floor  (30 visitors</a:t>
            </a:r>
            <a:r>
              <a:rPr lang="en-GB" sz="1200" dirty="0" smtClean="0"/>
              <a:t>)</a:t>
            </a:r>
            <a:br>
              <a:rPr lang="en-GB" sz="1200" dirty="0" smtClean="0"/>
            </a:br>
            <a:r>
              <a:rPr lang="en-GB" sz="1200" dirty="0" smtClean="0"/>
              <a:t>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2 guides per group: 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 smtClean="0"/>
              <a:t>guide 1 gives the tour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 smtClean="0"/>
              <a:t>guide 2 is responsible for keeping the group together</a:t>
            </a:r>
            <a:br>
              <a:rPr lang="en-GB" sz="1200" dirty="0" smtClean="0"/>
            </a:br>
            <a:endParaRPr lang="en-GB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I</a:t>
            </a:r>
            <a:r>
              <a:rPr lang="en-GB" sz="1600" dirty="0" smtClean="0"/>
              <a:t>n addition non-en/</a:t>
            </a:r>
            <a:r>
              <a:rPr lang="en-GB" sz="1600" dirty="0" err="1" smtClean="0"/>
              <a:t>fr</a:t>
            </a:r>
            <a:r>
              <a:rPr lang="en-GB" sz="1600" dirty="0" smtClean="0"/>
              <a:t> language </a:t>
            </a:r>
            <a:br>
              <a:rPr lang="en-GB" sz="1600" dirty="0" smtClean="0"/>
            </a:br>
            <a:r>
              <a:rPr lang="en-GB" sz="1600" dirty="0" smtClean="0"/>
              <a:t>experts on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floor of 513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7600"/>
            <a:ext cx="3429000" cy="247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4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783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Custom Design</vt:lpstr>
      <vt:lpstr>Image</vt:lpstr>
      <vt:lpstr> Training for Guides in Computer Centre CERN Open Days 2013 </vt:lpstr>
      <vt:lpstr>Training for Guides in Computer Centre</vt:lpstr>
      <vt:lpstr>Introduction</vt:lpstr>
      <vt:lpstr>IT Visit Point and Activities</vt:lpstr>
      <vt:lpstr>Welcome &amp; Video Tent</vt:lpstr>
      <vt:lpstr>Open Days CC Video</vt:lpstr>
      <vt:lpstr>Welcome &amp; Video Tent</vt:lpstr>
      <vt:lpstr>CC Tour – Visitors Flow</vt:lpstr>
      <vt:lpstr>CC Tour – Visitors Flow</vt:lpstr>
      <vt:lpstr>CC Tour – Groups 1,2,3</vt:lpstr>
      <vt:lpstr>CC Tour – Groups 4,5,6</vt:lpstr>
      <vt:lpstr>CC Tour – Group 7</vt:lpstr>
      <vt:lpstr>Guiding a group through the CC</vt:lpstr>
      <vt:lpstr>Guiding a group through the CC</vt:lpstr>
      <vt:lpstr>Computer Centre - facts and figures (I)</vt:lpstr>
      <vt:lpstr>Computer Centre - facts and figures (II)</vt:lpstr>
      <vt:lpstr>Time Slots - Reminder</vt:lpstr>
      <vt:lpstr>And …</vt:lpstr>
      <vt:lpstr>Questions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rosy</dc:creator>
  <cp:lastModifiedBy>Andreas Wagner</cp:lastModifiedBy>
  <cp:revision>303</cp:revision>
  <cp:lastPrinted>2013-09-20T00:22:18Z</cp:lastPrinted>
  <dcterms:created xsi:type="dcterms:W3CDTF">2006-05-15T08:51:15Z</dcterms:created>
  <dcterms:modified xsi:type="dcterms:W3CDTF">2013-09-24T16:47:36Z</dcterms:modified>
</cp:coreProperties>
</file>